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 id="2147483751" r:id="rId2"/>
    <p:sldMasterId id="2147483855" r:id="rId3"/>
  </p:sldMasterIdLst>
  <p:notesMasterIdLst>
    <p:notesMasterId r:id="rId77"/>
  </p:notesMasterIdLst>
  <p:handoutMasterIdLst>
    <p:handoutMasterId r:id="rId78"/>
  </p:handoutMasterIdLst>
  <p:sldIdLst>
    <p:sldId id="522" r:id="rId4"/>
    <p:sldId id="624" r:id="rId5"/>
    <p:sldId id="620" r:id="rId6"/>
    <p:sldId id="705" r:id="rId7"/>
    <p:sldId id="706" r:id="rId8"/>
    <p:sldId id="758" r:id="rId9"/>
    <p:sldId id="759" r:id="rId10"/>
    <p:sldId id="760" r:id="rId11"/>
    <p:sldId id="761" r:id="rId12"/>
    <p:sldId id="762" r:id="rId13"/>
    <p:sldId id="704" r:id="rId14"/>
    <p:sldId id="823" r:id="rId15"/>
    <p:sldId id="646" r:id="rId16"/>
    <p:sldId id="622" r:id="rId17"/>
    <p:sldId id="650" r:id="rId18"/>
    <p:sldId id="812" r:id="rId19"/>
    <p:sldId id="659" r:id="rId20"/>
    <p:sldId id="664" r:id="rId21"/>
    <p:sldId id="660" r:id="rId22"/>
    <p:sldId id="665" r:id="rId23"/>
    <p:sldId id="666" r:id="rId24"/>
    <p:sldId id="667" r:id="rId25"/>
    <p:sldId id="668" r:id="rId26"/>
    <p:sldId id="718" r:id="rId27"/>
    <p:sldId id="689" r:id="rId28"/>
    <p:sldId id="690" r:id="rId29"/>
    <p:sldId id="698" r:id="rId30"/>
    <p:sldId id="827" r:id="rId31"/>
    <p:sldId id="828" r:id="rId32"/>
    <p:sldId id="699" r:id="rId33"/>
    <p:sldId id="700" r:id="rId34"/>
    <p:sldId id="825" r:id="rId35"/>
    <p:sldId id="764" r:id="rId36"/>
    <p:sldId id="766" r:id="rId37"/>
    <p:sldId id="826" r:id="rId38"/>
    <p:sldId id="770" r:id="rId39"/>
    <p:sldId id="771" r:id="rId40"/>
    <p:sldId id="772" r:id="rId41"/>
    <p:sldId id="774" r:id="rId42"/>
    <p:sldId id="775" r:id="rId43"/>
    <p:sldId id="776" r:id="rId44"/>
    <p:sldId id="777" r:id="rId45"/>
    <p:sldId id="778" r:id="rId46"/>
    <p:sldId id="779" r:id="rId47"/>
    <p:sldId id="780" r:id="rId48"/>
    <p:sldId id="781" r:id="rId49"/>
    <p:sldId id="783" r:id="rId50"/>
    <p:sldId id="784" r:id="rId51"/>
    <p:sldId id="785" r:id="rId52"/>
    <p:sldId id="786" r:id="rId53"/>
    <p:sldId id="787" r:id="rId54"/>
    <p:sldId id="788" r:id="rId55"/>
    <p:sldId id="789" r:id="rId56"/>
    <p:sldId id="790" r:id="rId57"/>
    <p:sldId id="791" r:id="rId58"/>
    <p:sldId id="792" r:id="rId59"/>
    <p:sldId id="793" r:id="rId60"/>
    <p:sldId id="794" r:id="rId61"/>
    <p:sldId id="795" r:id="rId62"/>
    <p:sldId id="796" r:id="rId63"/>
    <p:sldId id="797" r:id="rId64"/>
    <p:sldId id="810" r:id="rId65"/>
    <p:sldId id="798" r:id="rId66"/>
    <p:sldId id="799" r:id="rId67"/>
    <p:sldId id="801" r:id="rId68"/>
    <p:sldId id="802" r:id="rId69"/>
    <p:sldId id="803" r:id="rId70"/>
    <p:sldId id="804" r:id="rId71"/>
    <p:sldId id="805" r:id="rId72"/>
    <p:sldId id="806" r:id="rId73"/>
    <p:sldId id="807" r:id="rId74"/>
    <p:sldId id="808" r:id="rId75"/>
    <p:sldId id="809" r:id="rId76"/>
  </p:sldIdLst>
  <p:sldSz cx="9144000" cy="5143500" type="screen16x9"/>
  <p:notesSz cx="6858000" cy="9144000"/>
  <p:defaultText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92" userDrawn="1">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L Nagaraj" initials="VN" lastIdx="13" clrIdx="0"/>
  <p:cmAuthor id="2" name="intellipaat" initials="i" lastIdx="16" clrIdx="1"/>
  <p:cmAuthor id="3" name="Intell-shambhavi" initials="I" lastIdx="1" clrIdx="2">
    <p:extLst>
      <p:ext uri="{19B8F6BF-5375-455C-9EA6-DF929625EA0E}">
        <p15:presenceInfo xmlns:p15="http://schemas.microsoft.com/office/powerpoint/2012/main" userId="Intell-shambhavi" providerId="None"/>
      </p:ext>
    </p:extLst>
  </p:cmAuthor>
  <p:cmAuthor id="4" name="Intellipaat-Team" initials="I" lastIdx="6" clrIdx="3">
    <p:extLst>
      <p:ext uri="{19B8F6BF-5375-455C-9EA6-DF929625EA0E}">
        <p15:presenceInfo xmlns:p15="http://schemas.microsoft.com/office/powerpoint/2012/main" userId="Intellipaat-Team" providerId="None"/>
      </p:ext>
    </p:extLst>
  </p:cmAuthor>
  <p:cmAuthor id="5" name="Ansa Jose" initials="Ansa" lastIdx="15" clrIdx="4">
    <p:extLst>
      <p:ext uri="{19B8F6BF-5375-455C-9EA6-DF929625EA0E}">
        <p15:presenceInfo xmlns:p15="http://schemas.microsoft.com/office/powerpoint/2012/main" userId="Ansa Jo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7CA8"/>
    <a:srgbClr val="F78320"/>
    <a:srgbClr val="827CA9"/>
    <a:srgbClr val="F15A24"/>
    <a:srgbClr val="0E8276"/>
    <a:srgbClr val="C46210"/>
    <a:srgbClr val="0E7F74"/>
    <a:srgbClr val="C19006"/>
    <a:srgbClr val="FFFF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700" autoAdjust="0"/>
    <p:restoredTop sz="94255" autoAdjust="0"/>
  </p:normalViewPr>
  <p:slideViewPr>
    <p:cSldViewPr snapToGrid="0" snapToObjects="1" showGuides="1">
      <p:cViewPr varScale="1">
        <p:scale>
          <a:sx n="88" d="100"/>
          <a:sy n="88" d="100"/>
        </p:scale>
        <p:origin x="994" y="38"/>
      </p:cViewPr>
      <p:guideLst>
        <p:guide orient="horz" pos="2292"/>
        <p:guide pos="2880"/>
      </p:guideLst>
    </p:cSldViewPr>
  </p:slideViewPr>
  <p:outlineViewPr>
    <p:cViewPr>
      <p:scale>
        <a:sx n="33" d="100"/>
        <a:sy n="33" d="100"/>
      </p:scale>
      <p:origin x="0" y="-11384"/>
    </p:cViewPr>
  </p:outlineViewPr>
  <p:notesTextViewPr>
    <p:cViewPr>
      <p:scale>
        <a:sx n="400" d="100"/>
        <a:sy n="400" d="100"/>
      </p:scale>
      <p:origin x="0" y="0"/>
    </p:cViewPr>
  </p:notesTextViewPr>
  <p:sorterViewPr>
    <p:cViewPr varScale="1">
      <p:scale>
        <a:sx n="1" d="1"/>
        <a:sy n="1" d="1"/>
      </p:scale>
      <p:origin x="0" y="0"/>
    </p:cViewPr>
  </p:sorterViewPr>
  <p:notesViewPr>
    <p:cSldViewPr snapToGrid="0" snapToObjects="1" showGuides="1">
      <p:cViewPr varScale="1">
        <p:scale>
          <a:sx n="97" d="100"/>
          <a:sy n="97" d="100"/>
        </p:scale>
        <p:origin x="31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1FDAA2-155F-4D4D-80FA-13EF88C96703}" type="datetimeFigureOut">
              <a:rPr lang="es-ES_tradnl" smtClean="0"/>
              <a:t>21/01/2022</a:t>
            </a:fld>
            <a:endParaRPr lang="es-ES_tradnl"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D7FB22-0228-B54E-9266-921B6601F8FC}" type="slidenum">
              <a:rPr lang="es-ES_tradnl" smtClean="0"/>
              <a:t>‹#›</a:t>
            </a:fld>
            <a:endParaRPr lang="es-ES_tradnl" dirty="0"/>
          </a:p>
        </p:txBody>
      </p:sp>
    </p:spTree>
    <p:extLst>
      <p:ext uri="{BB962C8B-B14F-4D97-AF65-F5344CB8AC3E}">
        <p14:creationId xmlns:p14="http://schemas.microsoft.com/office/powerpoint/2010/main" val="4342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BBC1D-01E7-2A4B-B48C-2CB88C1DD72F}" type="datetimeFigureOut">
              <a:rPr lang="es-ES_tradnl" smtClean="0"/>
              <a:t>21/01/2022</a:t>
            </a:fld>
            <a:endParaRPr lang="es-ES_tradn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432D9-C447-114D-8AE4-4B69B11377B0}" type="slidenum">
              <a:rPr lang="es-ES_tradnl" smtClean="0"/>
              <a:t>‹#›</a:t>
            </a:fld>
            <a:endParaRPr lang="es-ES_tradnl" dirty="0"/>
          </a:p>
        </p:txBody>
      </p:sp>
    </p:spTree>
    <p:extLst>
      <p:ext uri="{BB962C8B-B14F-4D97-AF65-F5344CB8AC3E}">
        <p14:creationId xmlns:p14="http://schemas.microsoft.com/office/powerpoint/2010/main" val="118663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2</a:t>
            </a:fld>
            <a:endParaRPr lang="es-ES_tradnl" dirty="0"/>
          </a:p>
        </p:txBody>
      </p:sp>
    </p:spTree>
    <p:extLst>
      <p:ext uri="{BB962C8B-B14F-4D97-AF65-F5344CB8AC3E}">
        <p14:creationId xmlns:p14="http://schemas.microsoft.com/office/powerpoint/2010/main" val="4004549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sz="800"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12</a:t>
            </a:fld>
            <a:endParaRPr lang="es-ES_tradnl" dirty="0"/>
          </a:p>
        </p:txBody>
      </p:sp>
    </p:spTree>
    <p:extLst>
      <p:ext uri="{BB962C8B-B14F-4D97-AF65-F5344CB8AC3E}">
        <p14:creationId xmlns:p14="http://schemas.microsoft.com/office/powerpoint/2010/main" val="6261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14</a:t>
            </a:fld>
            <a:endParaRPr lang="es-ES_tradnl" dirty="0"/>
          </a:p>
        </p:txBody>
      </p:sp>
    </p:spTree>
    <p:extLst>
      <p:ext uri="{BB962C8B-B14F-4D97-AF65-F5344CB8AC3E}">
        <p14:creationId xmlns:p14="http://schemas.microsoft.com/office/powerpoint/2010/main" val="3903517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15</a:t>
            </a:fld>
            <a:endParaRPr lang="es-ES_tradnl" dirty="0"/>
          </a:p>
        </p:txBody>
      </p:sp>
    </p:spTree>
    <p:extLst>
      <p:ext uri="{BB962C8B-B14F-4D97-AF65-F5344CB8AC3E}">
        <p14:creationId xmlns:p14="http://schemas.microsoft.com/office/powerpoint/2010/main" val="687138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16</a:t>
            </a:fld>
            <a:endParaRPr lang="es-ES_tradnl" dirty="0"/>
          </a:p>
        </p:txBody>
      </p:sp>
    </p:spTree>
    <p:extLst>
      <p:ext uri="{BB962C8B-B14F-4D97-AF65-F5344CB8AC3E}">
        <p14:creationId xmlns:p14="http://schemas.microsoft.com/office/powerpoint/2010/main" val="1578657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18</a:t>
            </a:fld>
            <a:endParaRPr lang="es-ES_tradnl" dirty="0"/>
          </a:p>
        </p:txBody>
      </p:sp>
    </p:spTree>
    <p:extLst>
      <p:ext uri="{BB962C8B-B14F-4D97-AF65-F5344CB8AC3E}">
        <p14:creationId xmlns:p14="http://schemas.microsoft.com/office/powerpoint/2010/main" val="3520748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19</a:t>
            </a:fld>
            <a:endParaRPr lang="es-ES_tradnl" dirty="0"/>
          </a:p>
        </p:txBody>
      </p:sp>
    </p:spTree>
    <p:extLst>
      <p:ext uri="{BB962C8B-B14F-4D97-AF65-F5344CB8AC3E}">
        <p14:creationId xmlns:p14="http://schemas.microsoft.com/office/powerpoint/2010/main" val="427508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20</a:t>
            </a:fld>
            <a:endParaRPr lang="es-ES_tradnl" dirty="0"/>
          </a:p>
        </p:txBody>
      </p:sp>
    </p:spTree>
    <p:extLst>
      <p:ext uri="{BB962C8B-B14F-4D97-AF65-F5344CB8AC3E}">
        <p14:creationId xmlns:p14="http://schemas.microsoft.com/office/powerpoint/2010/main" val="1712073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21</a:t>
            </a:fld>
            <a:endParaRPr lang="es-ES_tradnl" dirty="0"/>
          </a:p>
        </p:txBody>
      </p:sp>
    </p:spTree>
    <p:extLst>
      <p:ext uri="{BB962C8B-B14F-4D97-AF65-F5344CB8AC3E}">
        <p14:creationId xmlns:p14="http://schemas.microsoft.com/office/powerpoint/2010/main" val="697415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22</a:t>
            </a:fld>
            <a:endParaRPr lang="es-ES_tradnl" dirty="0"/>
          </a:p>
        </p:txBody>
      </p:sp>
    </p:spTree>
    <p:extLst>
      <p:ext uri="{BB962C8B-B14F-4D97-AF65-F5344CB8AC3E}">
        <p14:creationId xmlns:p14="http://schemas.microsoft.com/office/powerpoint/2010/main" val="4207742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23</a:t>
            </a:fld>
            <a:endParaRPr lang="es-ES_tradnl" dirty="0"/>
          </a:p>
        </p:txBody>
      </p:sp>
    </p:spTree>
    <p:extLst>
      <p:ext uri="{BB962C8B-B14F-4D97-AF65-F5344CB8AC3E}">
        <p14:creationId xmlns:p14="http://schemas.microsoft.com/office/powerpoint/2010/main" val="275246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3</a:t>
            </a:fld>
            <a:endParaRPr lang="es-ES_tradnl" dirty="0"/>
          </a:p>
        </p:txBody>
      </p:sp>
    </p:spTree>
    <p:extLst>
      <p:ext uri="{BB962C8B-B14F-4D97-AF65-F5344CB8AC3E}">
        <p14:creationId xmlns:p14="http://schemas.microsoft.com/office/powerpoint/2010/main" val="1799232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24</a:t>
            </a:fld>
            <a:endParaRPr lang="es-ES_tradnl" dirty="0"/>
          </a:p>
        </p:txBody>
      </p:sp>
    </p:spTree>
    <p:extLst>
      <p:ext uri="{BB962C8B-B14F-4D97-AF65-F5344CB8AC3E}">
        <p14:creationId xmlns:p14="http://schemas.microsoft.com/office/powerpoint/2010/main" val="789205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26</a:t>
            </a:fld>
            <a:endParaRPr lang="es-ES_tradnl" dirty="0"/>
          </a:p>
        </p:txBody>
      </p:sp>
    </p:spTree>
    <p:extLst>
      <p:ext uri="{BB962C8B-B14F-4D97-AF65-F5344CB8AC3E}">
        <p14:creationId xmlns:p14="http://schemas.microsoft.com/office/powerpoint/2010/main" val="228681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34</a:t>
            </a:fld>
            <a:endParaRPr lang="es-ES_tradnl" dirty="0"/>
          </a:p>
        </p:txBody>
      </p:sp>
    </p:spTree>
    <p:extLst>
      <p:ext uri="{BB962C8B-B14F-4D97-AF65-F5344CB8AC3E}">
        <p14:creationId xmlns:p14="http://schemas.microsoft.com/office/powerpoint/2010/main" val="186896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35</a:t>
            </a:fld>
            <a:endParaRPr lang="es-ES_tradnl" dirty="0"/>
          </a:p>
        </p:txBody>
      </p:sp>
    </p:spTree>
    <p:extLst>
      <p:ext uri="{BB962C8B-B14F-4D97-AF65-F5344CB8AC3E}">
        <p14:creationId xmlns:p14="http://schemas.microsoft.com/office/powerpoint/2010/main" val="3250581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36</a:t>
            </a:fld>
            <a:endParaRPr lang="es-ES_tradnl" dirty="0"/>
          </a:p>
        </p:txBody>
      </p:sp>
    </p:spTree>
    <p:extLst>
      <p:ext uri="{BB962C8B-B14F-4D97-AF65-F5344CB8AC3E}">
        <p14:creationId xmlns:p14="http://schemas.microsoft.com/office/powerpoint/2010/main" val="3672611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38</a:t>
            </a:fld>
            <a:endParaRPr lang="es-ES_tradnl" dirty="0"/>
          </a:p>
        </p:txBody>
      </p:sp>
    </p:spTree>
    <p:extLst>
      <p:ext uri="{BB962C8B-B14F-4D97-AF65-F5344CB8AC3E}">
        <p14:creationId xmlns:p14="http://schemas.microsoft.com/office/powerpoint/2010/main" val="2525518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39</a:t>
            </a:fld>
            <a:endParaRPr lang="es-ES_tradnl" dirty="0"/>
          </a:p>
        </p:txBody>
      </p:sp>
    </p:spTree>
    <p:extLst>
      <p:ext uri="{BB962C8B-B14F-4D97-AF65-F5344CB8AC3E}">
        <p14:creationId xmlns:p14="http://schemas.microsoft.com/office/powerpoint/2010/main" val="4231576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41</a:t>
            </a:fld>
            <a:endParaRPr lang="es-ES_tradnl" dirty="0"/>
          </a:p>
        </p:txBody>
      </p:sp>
    </p:spTree>
    <p:extLst>
      <p:ext uri="{BB962C8B-B14F-4D97-AF65-F5344CB8AC3E}">
        <p14:creationId xmlns:p14="http://schemas.microsoft.com/office/powerpoint/2010/main" val="1136474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42</a:t>
            </a:fld>
            <a:endParaRPr lang="es-ES_tradnl" dirty="0"/>
          </a:p>
        </p:txBody>
      </p:sp>
    </p:spTree>
    <p:extLst>
      <p:ext uri="{BB962C8B-B14F-4D97-AF65-F5344CB8AC3E}">
        <p14:creationId xmlns:p14="http://schemas.microsoft.com/office/powerpoint/2010/main" val="3223262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43</a:t>
            </a:fld>
            <a:endParaRPr lang="es-ES_tradnl" dirty="0"/>
          </a:p>
        </p:txBody>
      </p:sp>
    </p:spTree>
    <p:extLst>
      <p:ext uri="{BB962C8B-B14F-4D97-AF65-F5344CB8AC3E}">
        <p14:creationId xmlns:p14="http://schemas.microsoft.com/office/powerpoint/2010/main" val="233636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5</a:t>
            </a:fld>
            <a:endParaRPr lang="es-ES_tradnl" dirty="0"/>
          </a:p>
        </p:txBody>
      </p:sp>
    </p:spTree>
    <p:extLst>
      <p:ext uri="{BB962C8B-B14F-4D97-AF65-F5344CB8AC3E}">
        <p14:creationId xmlns:p14="http://schemas.microsoft.com/office/powerpoint/2010/main" val="1610452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44</a:t>
            </a:fld>
            <a:endParaRPr lang="es-ES_tradnl" dirty="0"/>
          </a:p>
        </p:txBody>
      </p:sp>
    </p:spTree>
    <p:extLst>
      <p:ext uri="{BB962C8B-B14F-4D97-AF65-F5344CB8AC3E}">
        <p14:creationId xmlns:p14="http://schemas.microsoft.com/office/powerpoint/2010/main" val="1188435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45</a:t>
            </a:fld>
            <a:endParaRPr lang="es-ES_tradnl" dirty="0"/>
          </a:p>
        </p:txBody>
      </p:sp>
    </p:spTree>
    <p:extLst>
      <p:ext uri="{BB962C8B-B14F-4D97-AF65-F5344CB8AC3E}">
        <p14:creationId xmlns:p14="http://schemas.microsoft.com/office/powerpoint/2010/main" val="3744420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46</a:t>
            </a:fld>
            <a:endParaRPr lang="es-ES_tradnl" dirty="0"/>
          </a:p>
        </p:txBody>
      </p:sp>
    </p:spTree>
    <p:extLst>
      <p:ext uri="{BB962C8B-B14F-4D97-AF65-F5344CB8AC3E}">
        <p14:creationId xmlns:p14="http://schemas.microsoft.com/office/powerpoint/2010/main" val="3209661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47</a:t>
            </a:fld>
            <a:endParaRPr lang="es-ES_tradnl" dirty="0"/>
          </a:p>
        </p:txBody>
      </p:sp>
    </p:spTree>
    <p:extLst>
      <p:ext uri="{BB962C8B-B14F-4D97-AF65-F5344CB8AC3E}">
        <p14:creationId xmlns:p14="http://schemas.microsoft.com/office/powerpoint/2010/main" val="203407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48</a:t>
            </a:fld>
            <a:endParaRPr lang="es-ES_tradnl" dirty="0"/>
          </a:p>
        </p:txBody>
      </p:sp>
    </p:spTree>
    <p:extLst>
      <p:ext uri="{BB962C8B-B14F-4D97-AF65-F5344CB8AC3E}">
        <p14:creationId xmlns:p14="http://schemas.microsoft.com/office/powerpoint/2010/main" val="4142014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50</a:t>
            </a:fld>
            <a:endParaRPr lang="es-ES_tradnl" dirty="0"/>
          </a:p>
        </p:txBody>
      </p:sp>
    </p:spTree>
    <p:extLst>
      <p:ext uri="{BB962C8B-B14F-4D97-AF65-F5344CB8AC3E}">
        <p14:creationId xmlns:p14="http://schemas.microsoft.com/office/powerpoint/2010/main" val="218191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52</a:t>
            </a:fld>
            <a:endParaRPr lang="es-ES_tradnl" dirty="0"/>
          </a:p>
        </p:txBody>
      </p:sp>
    </p:spTree>
    <p:extLst>
      <p:ext uri="{BB962C8B-B14F-4D97-AF65-F5344CB8AC3E}">
        <p14:creationId xmlns:p14="http://schemas.microsoft.com/office/powerpoint/2010/main" val="3218281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53</a:t>
            </a:fld>
            <a:endParaRPr lang="es-ES_tradnl" dirty="0"/>
          </a:p>
        </p:txBody>
      </p:sp>
    </p:spTree>
    <p:extLst>
      <p:ext uri="{BB962C8B-B14F-4D97-AF65-F5344CB8AC3E}">
        <p14:creationId xmlns:p14="http://schemas.microsoft.com/office/powerpoint/2010/main" val="676709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54</a:t>
            </a:fld>
            <a:endParaRPr lang="es-ES_tradnl" dirty="0"/>
          </a:p>
        </p:txBody>
      </p:sp>
    </p:spTree>
    <p:extLst>
      <p:ext uri="{BB962C8B-B14F-4D97-AF65-F5344CB8AC3E}">
        <p14:creationId xmlns:p14="http://schemas.microsoft.com/office/powerpoint/2010/main" val="1387840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55</a:t>
            </a:fld>
            <a:endParaRPr lang="es-ES_tradnl" dirty="0"/>
          </a:p>
        </p:txBody>
      </p:sp>
    </p:spTree>
    <p:extLst>
      <p:ext uri="{BB962C8B-B14F-4D97-AF65-F5344CB8AC3E}">
        <p14:creationId xmlns:p14="http://schemas.microsoft.com/office/powerpoint/2010/main" val="25433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6</a:t>
            </a:fld>
            <a:endParaRPr lang="es-ES_tradnl" dirty="0"/>
          </a:p>
        </p:txBody>
      </p:sp>
    </p:spTree>
    <p:extLst>
      <p:ext uri="{BB962C8B-B14F-4D97-AF65-F5344CB8AC3E}">
        <p14:creationId xmlns:p14="http://schemas.microsoft.com/office/powerpoint/2010/main" val="1158558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56</a:t>
            </a:fld>
            <a:endParaRPr lang="es-ES_tradnl" dirty="0"/>
          </a:p>
        </p:txBody>
      </p:sp>
    </p:spTree>
    <p:extLst>
      <p:ext uri="{BB962C8B-B14F-4D97-AF65-F5344CB8AC3E}">
        <p14:creationId xmlns:p14="http://schemas.microsoft.com/office/powerpoint/2010/main" val="2034855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57</a:t>
            </a:fld>
            <a:endParaRPr lang="es-ES_tradnl" dirty="0"/>
          </a:p>
        </p:txBody>
      </p:sp>
    </p:spTree>
    <p:extLst>
      <p:ext uri="{BB962C8B-B14F-4D97-AF65-F5344CB8AC3E}">
        <p14:creationId xmlns:p14="http://schemas.microsoft.com/office/powerpoint/2010/main" val="4413149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58</a:t>
            </a:fld>
            <a:endParaRPr lang="es-ES_tradnl" dirty="0"/>
          </a:p>
        </p:txBody>
      </p:sp>
    </p:spTree>
    <p:extLst>
      <p:ext uri="{BB962C8B-B14F-4D97-AF65-F5344CB8AC3E}">
        <p14:creationId xmlns:p14="http://schemas.microsoft.com/office/powerpoint/2010/main" val="554297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60</a:t>
            </a:fld>
            <a:endParaRPr lang="es-ES_tradnl" dirty="0"/>
          </a:p>
        </p:txBody>
      </p:sp>
    </p:spTree>
    <p:extLst>
      <p:ext uri="{BB962C8B-B14F-4D97-AF65-F5344CB8AC3E}">
        <p14:creationId xmlns:p14="http://schemas.microsoft.com/office/powerpoint/2010/main" val="3037016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61</a:t>
            </a:fld>
            <a:endParaRPr lang="es-ES_tradnl" dirty="0"/>
          </a:p>
        </p:txBody>
      </p:sp>
    </p:spTree>
    <p:extLst>
      <p:ext uri="{BB962C8B-B14F-4D97-AF65-F5344CB8AC3E}">
        <p14:creationId xmlns:p14="http://schemas.microsoft.com/office/powerpoint/2010/main" val="13492793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62</a:t>
            </a:fld>
            <a:endParaRPr lang="es-ES_tradnl" dirty="0"/>
          </a:p>
        </p:txBody>
      </p:sp>
    </p:spTree>
    <p:extLst>
      <p:ext uri="{BB962C8B-B14F-4D97-AF65-F5344CB8AC3E}">
        <p14:creationId xmlns:p14="http://schemas.microsoft.com/office/powerpoint/2010/main" val="2322473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63</a:t>
            </a:fld>
            <a:endParaRPr lang="es-ES_tradnl" dirty="0"/>
          </a:p>
        </p:txBody>
      </p:sp>
    </p:spTree>
    <p:extLst>
      <p:ext uri="{BB962C8B-B14F-4D97-AF65-F5344CB8AC3E}">
        <p14:creationId xmlns:p14="http://schemas.microsoft.com/office/powerpoint/2010/main" val="9123143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64</a:t>
            </a:fld>
            <a:endParaRPr lang="es-ES_tradnl" dirty="0"/>
          </a:p>
        </p:txBody>
      </p:sp>
    </p:spTree>
    <p:extLst>
      <p:ext uri="{BB962C8B-B14F-4D97-AF65-F5344CB8AC3E}">
        <p14:creationId xmlns:p14="http://schemas.microsoft.com/office/powerpoint/2010/main" val="4752512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66</a:t>
            </a:fld>
            <a:endParaRPr lang="es-ES_tradnl" dirty="0"/>
          </a:p>
        </p:txBody>
      </p:sp>
    </p:spTree>
    <p:extLst>
      <p:ext uri="{BB962C8B-B14F-4D97-AF65-F5344CB8AC3E}">
        <p14:creationId xmlns:p14="http://schemas.microsoft.com/office/powerpoint/2010/main" val="33369685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67</a:t>
            </a:fld>
            <a:endParaRPr lang="es-ES_tradnl" dirty="0"/>
          </a:p>
        </p:txBody>
      </p:sp>
    </p:spTree>
    <p:extLst>
      <p:ext uri="{BB962C8B-B14F-4D97-AF65-F5344CB8AC3E}">
        <p14:creationId xmlns:p14="http://schemas.microsoft.com/office/powerpoint/2010/main" val="631272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7</a:t>
            </a:fld>
            <a:endParaRPr lang="es-ES_tradnl" dirty="0"/>
          </a:p>
        </p:txBody>
      </p:sp>
    </p:spTree>
    <p:extLst>
      <p:ext uri="{BB962C8B-B14F-4D97-AF65-F5344CB8AC3E}">
        <p14:creationId xmlns:p14="http://schemas.microsoft.com/office/powerpoint/2010/main" val="15816762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68</a:t>
            </a:fld>
            <a:endParaRPr lang="es-ES_tradnl" dirty="0"/>
          </a:p>
        </p:txBody>
      </p:sp>
    </p:spTree>
    <p:extLst>
      <p:ext uri="{BB962C8B-B14F-4D97-AF65-F5344CB8AC3E}">
        <p14:creationId xmlns:p14="http://schemas.microsoft.com/office/powerpoint/2010/main" val="23021519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69</a:t>
            </a:fld>
            <a:endParaRPr lang="es-ES_tradnl" dirty="0"/>
          </a:p>
        </p:txBody>
      </p:sp>
    </p:spTree>
    <p:extLst>
      <p:ext uri="{BB962C8B-B14F-4D97-AF65-F5344CB8AC3E}">
        <p14:creationId xmlns:p14="http://schemas.microsoft.com/office/powerpoint/2010/main" val="24263237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70</a:t>
            </a:fld>
            <a:endParaRPr lang="es-ES_tradnl" dirty="0"/>
          </a:p>
        </p:txBody>
      </p:sp>
    </p:spTree>
    <p:extLst>
      <p:ext uri="{BB962C8B-B14F-4D97-AF65-F5344CB8AC3E}">
        <p14:creationId xmlns:p14="http://schemas.microsoft.com/office/powerpoint/2010/main" val="1426332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71</a:t>
            </a:fld>
            <a:endParaRPr lang="es-ES_tradnl" dirty="0"/>
          </a:p>
        </p:txBody>
      </p:sp>
    </p:spTree>
    <p:extLst>
      <p:ext uri="{BB962C8B-B14F-4D97-AF65-F5344CB8AC3E}">
        <p14:creationId xmlns:p14="http://schemas.microsoft.com/office/powerpoint/2010/main" val="41947835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72</a:t>
            </a:fld>
            <a:endParaRPr lang="es-ES_tradnl" dirty="0"/>
          </a:p>
        </p:txBody>
      </p:sp>
    </p:spTree>
    <p:extLst>
      <p:ext uri="{BB962C8B-B14F-4D97-AF65-F5344CB8AC3E}">
        <p14:creationId xmlns:p14="http://schemas.microsoft.com/office/powerpoint/2010/main" val="26002582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73</a:t>
            </a:fld>
            <a:endParaRPr lang="es-ES_tradnl" dirty="0"/>
          </a:p>
        </p:txBody>
      </p:sp>
    </p:spTree>
    <p:extLst>
      <p:ext uri="{BB962C8B-B14F-4D97-AF65-F5344CB8AC3E}">
        <p14:creationId xmlns:p14="http://schemas.microsoft.com/office/powerpoint/2010/main" val="1652222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8</a:t>
            </a:fld>
            <a:endParaRPr lang="es-ES_tradnl" dirty="0"/>
          </a:p>
        </p:txBody>
      </p:sp>
    </p:spTree>
    <p:extLst>
      <p:ext uri="{BB962C8B-B14F-4D97-AF65-F5344CB8AC3E}">
        <p14:creationId xmlns:p14="http://schemas.microsoft.com/office/powerpoint/2010/main" val="1089517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9</a:t>
            </a:fld>
            <a:endParaRPr lang="es-ES_tradnl" dirty="0"/>
          </a:p>
        </p:txBody>
      </p:sp>
    </p:spTree>
    <p:extLst>
      <p:ext uri="{BB962C8B-B14F-4D97-AF65-F5344CB8AC3E}">
        <p14:creationId xmlns:p14="http://schemas.microsoft.com/office/powerpoint/2010/main" val="2218241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10</a:t>
            </a:fld>
            <a:endParaRPr lang="es-ES_tradnl" dirty="0"/>
          </a:p>
        </p:txBody>
      </p:sp>
    </p:spTree>
    <p:extLst>
      <p:ext uri="{BB962C8B-B14F-4D97-AF65-F5344CB8AC3E}">
        <p14:creationId xmlns:p14="http://schemas.microsoft.com/office/powerpoint/2010/main" val="4144311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sz="800" dirty="0"/>
          </a:p>
        </p:txBody>
      </p:sp>
      <p:sp>
        <p:nvSpPr>
          <p:cNvPr id="4" name="Slide Number Placeholder 3"/>
          <p:cNvSpPr>
            <a:spLocks noGrp="1"/>
          </p:cNvSpPr>
          <p:nvPr>
            <p:ph type="sldNum" sz="quarter" idx="5"/>
          </p:nvPr>
        </p:nvSpPr>
        <p:spPr/>
        <p:txBody>
          <a:bodyPr/>
          <a:lstStyle/>
          <a:p>
            <a:fld id="{BE7432D9-C447-114D-8AE4-4B69B11377B0}" type="slidenum">
              <a:rPr lang="es-ES_tradnl" smtClean="0"/>
              <a:t>11</a:t>
            </a:fld>
            <a:endParaRPr lang="es-ES_tradnl" dirty="0"/>
          </a:p>
        </p:txBody>
      </p:sp>
    </p:spTree>
    <p:extLst>
      <p:ext uri="{BB962C8B-B14F-4D97-AF65-F5344CB8AC3E}">
        <p14:creationId xmlns:p14="http://schemas.microsoft.com/office/powerpoint/2010/main" val="3007428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133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051034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04396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708836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0275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626434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1916230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572433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897144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945861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663018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dirty="0"/>
              <a:t>TITLE EXAMPLE</a:t>
            </a:r>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670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78914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57793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971324"/>
            <a:ext cx="4470474" cy="2617674"/>
          </a:xfrm>
          <a:prstGeom prst="rect">
            <a:avLst/>
          </a:prstGeom>
        </p:spPr>
      </p:pic>
      <p:sp>
        <p:nvSpPr>
          <p:cNvPr id="6" name="Marcador de imagen 14"/>
          <p:cNvSpPr>
            <a:spLocks noGrp="1"/>
          </p:cNvSpPr>
          <p:nvPr>
            <p:ph type="pic" sz="quarter" idx="13"/>
          </p:nvPr>
        </p:nvSpPr>
        <p:spPr>
          <a:xfrm>
            <a:off x="982249" y="2162058"/>
            <a:ext cx="3411415" cy="215411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856276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dirty="0">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0924934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8893432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3873889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0528169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5085284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7051481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299509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6184461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664479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3260650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2684878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dirty="0"/>
          </a:p>
        </p:txBody>
      </p:sp>
    </p:spTree>
    <p:extLst>
      <p:ext uri="{BB962C8B-B14F-4D97-AF65-F5344CB8AC3E}">
        <p14:creationId xmlns:p14="http://schemas.microsoft.com/office/powerpoint/2010/main" val="16533352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dirty="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30202940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4218320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719290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5121171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4423452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dirty="0"/>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60366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7201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dirty="0"/>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9570446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8338311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3526182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dirty="0"/>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122901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21586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89506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88941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0451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image" Target="../media/image1.png"/><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123BF02-B4C6-4694-88DF-50AD00B2DB53}"/>
              </a:ext>
            </a:extLst>
          </p:cNvPr>
          <p:cNvSpPr/>
          <p:nvPr userDrawn="1"/>
        </p:nvSpPr>
        <p:spPr>
          <a:xfrm>
            <a:off x="6586890" y="4837994"/>
            <a:ext cx="258917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Intellipaat. All rights reserved. </a:t>
            </a:r>
            <a:endParaRPr lang="en-US" sz="1100" dirty="0"/>
          </a:p>
        </p:txBody>
      </p:sp>
      <p:pic>
        <p:nvPicPr>
          <p:cNvPr id="3" name="Picture 2">
            <a:extLst>
              <a:ext uri="{FF2B5EF4-FFF2-40B4-BE49-F238E27FC236}">
                <a16:creationId xmlns:a16="http://schemas.microsoft.com/office/drawing/2014/main" id="{E5E1F21B-DC04-4F80-A64E-C574E14780A2}"/>
              </a:ext>
            </a:extLst>
          </p:cNvPr>
          <p:cNvPicPr>
            <a:picLocks noChangeAspect="1"/>
          </p:cNvPicPr>
          <p:nvPr userDrawn="1"/>
        </p:nvPicPr>
        <p:blipFill>
          <a:blip r:embed="rId5">
            <a:clrChange>
              <a:clrFrom>
                <a:srgbClr val="FFFFFF"/>
              </a:clrFrom>
              <a:clrTo>
                <a:srgbClr val="FFFFFF">
                  <a:alpha val="0"/>
                </a:srgbClr>
              </a:clrTo>
            </a:clrChange>
          </a:blip>
          <a:stretch>
            <a:fillRect/>
          </a:stretch>
        </p:blipFill>
        <p:spPr>
          <a:xfrm>
            <a:off x="7295535" y="88066"/>
            <a:ext cx="1704681" cy="594236"/>
          </a:xfrm>
          <a:prstGeom prst="rect">
            <a:avLst/>
          </a:prstGeom>
        </p:spPr>
      </p:pic>
    </p:spTree>
    <p:extLst>
      <p:ext uri="{BB962C8B-B14F-4D97-AF65-F5344CB8AC3E}">
        <p14:creationId xmlns:p14="http://schemas.microsoft.com/office/powerpoint/2010/main" val="1845885983"/>
      </p:ext>
    </p:extLst>
  </p:cSld>
  <p:clrMap bg1="lt1" tx1="dk1" bg2="lt2" tx2="dk2" accent1="accent1" accent2="accent2" accent3="accent3" accent4="accent4" accent5="accent5" accent6="accent6" hlink="hlink" folHlink="folHlink"/>
  <p:sldLayoutIdLst>
    <p:sldLayoutId id="2147483702" r:id="rId1"/>
    <p:sldLayoutId id="2147483711" r:id="rId2"/>
    <p:sldLayoutId id="2147483821"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5465" userDrawn="1">
          <p15:clr>
            <a:srgbClr val="F26B43"/>
          </p15:clr>
        </p15:guide>
        <p15:guide id="4" pos="2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7">
            <a:clrChange>
              <a:clrFrom>
                <a:srgbClr val="FFFFFF"/>
              </a:clrFrom>
              <a:clrTo>
                <a:srgbClr val="FFFFFF">
                  <a:alpha val="0"/>
                </a:srgbClr>
              </a:clrTo>
            </a:clrChange>
          </a:blip>
          <a:stretch>
            <a:fillRect/>
          </a:stretch>
        </p:blipFill>
        <p:spPr>
          <a:xfrm>
            <a:off x="147483" y="117562"/>
            <a:ext cx="1665352" cy="580527"/>
          </a:xfrm>
          <a:prstGeom prst="rect">
            <a:avLst/>
          </a:prstGeom>
        </p:spPr>
      </p:pic>
      <p:sp>
        <p:nvSpPr>
          <p:cNvPr id="6" name="Rectangle 5">
            <a:extLst>
              <a:ext uri="{FF2B5EF4-FFF2-40B4-BE49-F238E27FC236}">
                <a16:creationId xmlns:a16="http://schemas.microsoft.com/office/drawing/2014/main" id="{43DC9EC2-A8D8-46B8-B0B1-129A69C37370}"/>
              </a:ext>
            </a:extLst>
          </p:cNvPr>
          <p:cNvSpPr/>
          <p:nvPr userDrawn="1"/>
        </p:nvSpPr>
        <p:spPr>
          <a:xfrm>
            <a:off x="6586890" y="4837994"/>
            <a:ext cx="258917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Intellipaat. All rights reserved. </a:t>
            </a:r>
            <a:endParaRPr lang="en-US" sz="1100" dirty="0"/>
          </a:p>
        </p:txBody>
      </p:sp>
    </p:spTree>
    <p:extLst>
      <p:ext uri="{BB962C8B-B14F-4D97-AF65-F5344CB8AC3E}">
        <p14:creationId xmlns:p14="http://schemas.microsoft.com/office/powerpoint/2010/main" val="39217734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62" r:id="rId3"/>
    <p:sldLayoutId id="2147483764" r:id="rId4"/>
    <p:sldLayoutId id="2147483854" r:id="rId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CC58E8-732F-4322-B9A1-874D76A200C1}"/>
              </a:ext>
            </a:extLst>
          </p:cNvPr>
          <p:cNvPicPr>
            <a:picLocks noChangeAspect="1"/>
          </p:cNvPicPr>
          <p:nvPr userDrawn="1"/>
        </p:nvPicPr>
        <p:blipFill>
          <a:blip r:embed="rId36">
            <a:clrChange>
              <a:clrFrom>
                <a:srgbClr val="FFFFFF"/>
              </a:clrFrom>
              <a:clrTo>
                <a:srgbClr val="FFFFFF">
                  <a:alpha val="0"/>
                </a:srgbClr>
              </a:clrTo>
            </a:clrChange>
          </a:blip>
          <a:stretch>
            <a:fillRect/>
          </a:stretch>
        </p:blipFill>
        <p:spPr>
          <a:xfrm>
            <a:off x="7484822" y="120416"/>
            <a:ext cx="1360574" cy="474284"/>
          </a:xfrm>
          <a:prstGeom prst="rect">
            <a:avLst/>
          </a:prstGeom>
        </p:spPr>
      </p:pic>
      <p:sp>
        <p:nvSpPr>
          <p:cNvPr id="6" name="Rectangle 5">
            <a:extLst>
              <a:ext uri="{FF2B5EF4-FFF2-40B4-BE49-F238E27FC236}">
                <a16:creationId xmlns:a16="http://schemas.microsoft.com/office/drawing/2014/main" id="{43DC9EC2-A8D8-46B8-B0B1-129A69C37370}"/>
              </a:ext>
            </a:extLst>
          </p:cNvPr>
          <p:cNvSpPr/>
          <p:nvPr userDrawn="1"/>
        </p:nvSpPr>
        <p:spPr>
          <a:xfrm>
            <a:off x="6586890" y="4837994"/>
            <a:ext cx="2557110" cy="253916"/>
          </a:xfrm>
          <a:prstGeom prst="rect">
            <a:avLst/>
          </a:prstGeom>
        </p:spPr>
        <p:txBody>
          <a:bodyPr wrap="none">
            <a:spAutoFit/>
          </a:bodyPr>
          <a:lstStyle/>
          <a:p>
            <a:r>
              <a:rPr lang="en-US" sz="1050" dirty="0">
                <a:solidFill>
                  <a:schemeClr val="tx1">
                    <a:lumMod val="50000"/>
                    <a:lumOff val="50000"/>
                  </a:schemeClr>
                </a:solidFill>
                <a:latin typeface="Lato" charset="0"/>
                <a:ea typeface="Lato" charset="0"/>
                <a:cs typeface="Lato" charset="0"/>
              </a:rPr>
              <a:t>Copyright Intellipaat. All rights reserved.</a:t>
            </a:r>
            <a:endParaRPr lang="en-US" sz="1100" dirty="0"/>
          </a:p>
        </p:txBody>
      </p:sp>
      <p:cxnSp>
        <p:nvCxnSpPr>
          <p:cNvPr id="4" name="Straight Connector 3">
            <a:extLst>
              <a:ext uri="{FF2B5EF4-FFF2-40B4-BE49-F238E27FC236}">
                <a16:creationId xmlns:a16="http://schemas.microsoft.com/office/drawing/2014/main" id="{F5EC8A57-5E1B-4C34-A2DD-78F62397725D}"/>
              </a:ext>
            </a:extLst>
          </p:cNvPr>
          <p:cNvCxnSpPr>
            <a:cxnSpLocks/>
          </p:cNvCxnSpPr>
          <p:nvPr userDrawn="1"/>
        </p:nvCxnSpPr>
        <p:spPr>
          <a:xfrm flipH="1">
            <a:off x="302327" y="737420"/>
            <a:ext cx="8543069" cy="0"/>
          </a:xfrm>
          <a:prstGeom prst="line">
            <a:avLst/>
          </a:prstGeom>
          <a:ln w="28575">
            <a:solidFill>
              <a:schemeClr val="accent1"/>
            </a:solidFill>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125399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0" r:id="rId25"/>
    <p:sldLayoutId id="2147483881" r:id="rId26"/>
    <p:sldLayoutId id="2147483882" r:id="rId27"/>
    <p:sldLayoutId id="2147483883" r:id="rId28"/>
    <p:sldLayoutId id="2147483884" r:id="rId29"/>
    <p:sldLayoutId id="2147483885" r:id="rId30"/>
    <p:sldLayoutId id="2147483886" r:id="rId31"/>
    <p:sldLayoutId id="2147483887" r:id="rId32"/>
    <p:sldLayoutId id="2147483888" r:id="rId33"/>
    <p:sldLayoutId id="2147483889"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465">
          <p15:clr>
            <a:srgbClr val="F26B43"/>
          </p15:clr>
        </p15:guide>
        <p15:guide id="4" pos="29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png"/><Relationship Id="rId18" Type="http://schemas.openxmlformats.org/officeDocument/2006/relationships/image" Target="../media/image43.png"/><Relationship Id="rId3" Type="http://schemas.openxmlformats.org/officeDocument/2006/relationships/image" Target="../media/image40.jpeg"/><Relationship Id="rId21" Type="http://schemas.openxmlformats.org/officeDocument/2006/relationships/image" Target="../media/image46.png"/><Relationship Id="rId7" Type="http://schemas.openxmlformats.org/officeDocument/2006/relationships/image" Target="../media/image11.png"/><Relationship Id="rId12" Type="http://schemas.openxmlformats.org/officeDocument/2006/relationships/image" Target="../media/image8.png"/><Relationship Id="rId17" Type="http://schemas.openxmlformats.org/officeDocument/2006/relationships/image" Target="../media/image42.png"/><Relationship Id="rId2" Type="http://schemas.openxmlformats.org/officeDocument/2006/relationships/notesSlide" Target="../notesSlides/notesSlide20.xml"/><Relationship Id="rId16" Type="http://schemas.openxmlformats.org/officeDocument/2006/relationships/image" Target="../media/image15.png"/><Relationship Id="rId20"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7.png"/><Relationship Id="rId5" Type="http://schemas.openxmlformats.org/officeDocument/2006/relationships/image" Target="../media/image9.png"/><Relationship Id="rId15" Type="http://schemas.openxmlformats.org/officeDocument/2006/relationships/image" Target="../media/image14.png"/><Relationship Id="rId10" Type="http://schemas.openxmlformats.org/officeDocument/2006/relationships/image" Target="../media/image6.png"/><Relationship Id="rId19"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image" Target="../media/image5.png"/><Relationship Id="rId1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1318250" y="2173152"/>
            <a:ext cx="6753527" cy="576956"/>
          </a:xfrm>
        </p:spPr>
        <p:txBody>
          <a:bodyPr anchor="ctr"/>
          <a:lstStyle/>
          <a:p>
            <a:pPr algn="ctr"/>
            <a:r>
              <a:rPr lang="en-US" sz="3800" dirty="0">
                <a:solidFill>
                  <a:schemeClr val="tx1">
                    <a:lumMod val="75000"/>
                    <a:lumOff val="25000"/>
                  </a:schemeClr>
                </a:solidFill>
              </a:rPr>
              <a:t>What is Big Data?</a:t>
            </a:r>
          </a:p>
        </p:txBody>
      </p:sp>
    </p:spTree>
    <p:extLst>
      <p:ext uri="{BB962C8B-B14F-4D97-AF65-F5344CB8AC3E}">
        <p14:creationId xmlns:p14="http://schemas.microsoft.com/office/powerpoint/2010/main" val="844905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5 Vs of Big Data: Value</a:t>
            </a:r>
          </a:p>
        </p:txBody>
      </p:sp>
      <p:sp>
        <p:nvSpPr>
          <p:cNvPr id="12" name="Rectangle 11">
            <a:extLst>
              <a:ext uri="{FF2B5EF4-FFF2-40B4-BE49-F238E27FC236}">
                <a16:creationId xmlns:a16="http://schemas.microsoft.com/office/drawing/2014/main" id="{47320F4D-7DDD-4804-A56D-983C070A5A39}"/>
              </a:ext>
            </a:extLst>
          </p:cNvPr>
          <p:cNvSpPr/>
          <p:nvPr/>
        </p:nvSpPr>
        <p:spPr>
          <a:xfrm>
            <a:off x="668279" y="1686187"/>
            <a:ext cx="4589521" cy="2308324"/>
          </a:xfrm>
          <a:prstGeom prst="rect">
            <a:avLst/>
          </a:prstGeom>
        </p:spPr>
        <p:txBody>
          <a:bodyPr wrap="square">
            <a:spAutoFit/>
          </a:bodyPr>
          <a:lstStyle/>
          <a:p>
            <a:pPr marL="171450" indent="-171450">
              <a:lnSpc>
                <a:spcPct val="200000"/>
              </a:lnSpc>
              <a:buClr>
                <a:srgbClr val="0070C0"/>
              </a:buClr>
              <a:buFont typeface="Arial" panose="020B0604020202020204" pitchFamily="34" charset="0"/>
              <a:buChar char="•"/>
            </a:pPr>
            <a:r>
              <a:rPr lang="en-US" sz="1200" dirty="0"/>
              <a:t>The bulk of data having no value is of no good to the company, unless we turn it into something useful</a:t>
            </a:r>
          </a:p>
          <a:p>
            <a:pPr marL="171450" indent="-171450">
              <a:lnSpc>
                <a:spcPct val="200000"/>
              </a:lnSpc>
              <a:buClr>
                <a:srgbClr val="0070C0"/>
              </a:buClr>
              <a:buFont typeface="Arial" panose="020B0604020202020204" pitchFamily="34" charset="0"/>
              <a:buChar char="•"/>
            </a:pPr>
            <a:r>
              <a:rPr lang="en-US" sz="1200" dirty="0"/>
              <a:t>Data (just by itself) is of no use or importance, but it needs to be converted into something valuable to extract information </a:t>
            </a:r>
          </a:p>
          <a:p>
            <a:pPr marL="171450" indent="-171450">
              <a:lnSpc>
                <a:spcPct val="200000"/>
              </a:lnSpc>
              <a:buClr>
                <a:srgbClr val="0070C0"/>
              </a:buClr>
              <a:buFont typeface="Arial" panose="020B0604020202020204" pitchFamily="34" charset="0"/>
              <a:buChar char="•"/>
            </a:pPr>
            <a:r>
              <a:rPr lang="en-US" sz="1200" dirty="0"/>
              <a:t>Hence, we can state that ‘value’ is the most important ‘V’ of all the 5Vs</a:t>
            </a:r>
            <a:endParaRPr lang="en-US" sz="1200" b="1" dirty="0"/>
          </a:p>
        </p:txBody>
      </p:sp>
      <p:grpSp>
        <p:nvGrpSpPr>
          <p:cNvPr id="2" name="Group 1"/>
          <p:cNvGrpSpPr/>
          <p:nvPr/>
        </p:nvGrpSpPr>
        <p:grpSpPr>
          <a:xfrm>
            <a:off x="3223590" y="770349"/>
            <a:ext cx="7360000" cy="4140000"/>
            <a:chOff x="3223590" y="770349"/>
            <a:chExt cx="7360000" cy="414000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590" y="770349"/>
              <a:ext cx="7360000" cy="4140000"/>
            </a:xfrm>
            <a:prstGeom prst="rect">
              <a:avLst/>
            </a:prstGeom>
          </p:spPr>
        </p:pic>
        <p:sp>
          <p:nvSpPr>
            <p:cNvPr id="8" name="Oval 7"/>
            <p:cNvSpPr/>
            <p:nvPr/>
          </p:nvSpPr>
          <p:spPr>
            <a:xfrm>
              <a:off x="6092699" y="2079090"/>
              <a:ext cx="1643974" cy="163424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 Vs </a:t>
              </a:r>
            </a:p>
            <a:p>
              <a:pPr algn="ctr"/>
              <a:r>
                <a:rPr lang="en-US" sz="2200" dirty="0">
                  <a:solidFill>
                    <a:schemeClr val="tx1"/>
                  </a:solidFill>
                </a:rPr>
                <a:t>of</a:t>
              </a:r>
              <a:r>
                <a:rPr lang="en-US" sz="2200" b="1" dirty="0">
                  <a:solidFill>
                    <a:schemeClr val="tx1"/>
                  </a:solidFill>
                </a:rPr>
                <a:t> </a:t>
              </a:r>
            </a:p>
            <a:p>
              <a:pPr algn="ctr"/>
              <a:r>
                <a:rPr lang="en-US" sz="2200" b="1" dirty="0">
                  <a:solidFill>
                    <a:schemeClr val="tx1"/>
                  </a:solidFill>
                </a:rPr>
                <a:t>Big Data</a:t>
              </a:r>
            </a:p>
          </p:txBody>
        </p:sp>
      </p:grpSp>
    </p:spTree>
    <p:extLst>
      <p:ext uri="{BB962C8B-B14F-4D97-AF65-F5344CB8AC3E}">
        <p14:creationId xmlns:p14="http://schemas.microsoft.com/office/powerpoint/2010/main" val="3067606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Problems with Big Data</a:t>
            </a:r>
          </a:p>
        </p:txBody>
      </p:sp>
      <p:sp>
        <p:nvSpPr>
          <p:cNvPr id="2" name="Rectangle 1"/>
          <p:cNvSpPr/>
          <p:nvPr/>
        </p:nvSpPr>
        <p:spPr>
          <a:xfrm>
            <a:off x="2139778" y="927563"/>
            <a:ext cx="4572000" cy="938719"/>
          </a:xfrm>
          <a:prstGeom prst="rect">
            <a:avLst/>
          </a:prstGeom>
        </p:spPr>
        <p:txBody>
          <a:bodyPr>
            <a:spAutoFit/>
          </a:bodyPr>
          <a:lstStyle/>
          <a:p>
            <a:pPr algn="ctr">
              <a:lnSpc>
                <a:spcPct val="200000"/>
              </a:lnSpc>
            </a:pPr>
            <a:r>
              <a:rPr lang="en-IN" sz="1400" b="1" dirty="0"/>
              <a:t>The good news is that Big Data is here!</a:t>
            </a:r>
          </a:p>
          <a:p>
            <a:pPr algn="ctr">
              <a:lnSpc>
                <a:spcPct val="200000"/>
              </a:lnSpc>
            </a:pPr>
            <a:r>
              <a:rPr lang="en-IN" dirty="0"/>
              <a:t>The bad news is that we are struggling to </a:t>
            </a:r>
            <a:r>
              <a:rPr lang="en-IN" b="1" dirty="0"/>
              <a:t>store</a:t>
            </a:r>
            <a:r>
              <a:rPr lang="en-IN" dirty="0"/>
              <a:t> and </a:t>
            </a:r>
            <a:r>
              <a:rPr lang="en-IN" b="1" dirty="0"/>
              <a:t>analyze</a:t>
            </a:r>
            <a:r>
              <a:rPr lang="en-IN" dirty="0"/>
              <a:t> it</a:t>
            </a:r>
          </a:p>
        </p:txBody>
      </p:sp>
      <p:grpSp>
        <p:nvGrpSpPr>
          <p:cNvPr id="17" name="Group 16"/>
          <p:cNvGrpSpPr/>
          <p:nvPr/>
        </p:nvGrpSpPr>
        <p:grpSpPr>
          <a:xfrm>
            <a:off x="389148" y="2363897"/>
            <a:ext cx="4000765" cy="1660176"/>
            <a:chOff x="389148" y="2175508"/>
            <a:chExt cx="4000765" cy="1660176"/>
          </a:xfrm>
        </p:grpSpPr>
        <p:grpSp>
          <p:nvGrpSpPr>
            <p:cNvPr id="14" name="Group 13"/>
            <p:cNvGrpSpPr/>
            <p:nvPr/>
          </p:nvGrpSpPr>
          <p:grpSpPr>
            <a:xfrm>
              <a:off x="1152233" y="2175508"/>
              <a:ext cx="3237680" cy="1660176"/>
              <a:chOff x="389148" y="2110738"/>
              <a:chExt cx="3237680" cy="1660176"/>
            </a:xfrm>
          </p:grpSpPr>
          <p:grpSp>
            <p:nvGrpSpPr>
              <p:cNvPr id="13" name="Group 12"/>
              <p:cNvGrpSpPr/>
              <p:nvPr/>
            </p:nvGrpSpPr>
            <p:grpSpPr>
              <a:xfrm>
                <a:off x="389148" y="2110738"/>
                <a:ext cx="3237680" cy="1660176"/>
                <a:chOff x="389148" y="2110738"/>
                <a:chExt cx="3237680" cy="1660176"/>
              </a:xfrm>
            </p:grpSpPr>
            <p:sp>
              <p:nvSpPr>
                <p:cNvPr id="5" name="Rounded Rectangle 4"/>
                <p:cNvSpPr/>
                <p:nvPr/>
              </p:nvSpPr>
              <p:spPr>
                <a:xfrm>
                  <a:off x="389148" y="2110738"/>
                  <a:ext cx="3237680" cy="1660176"/>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852569" y="2469065"/>
                  <a:ext cx="2580820" cy="1200329"/>
                </a:xfrm>
                <a:prstGeom prst="rect">
                  <a:avLst/>
                </a:prstGeom>
              </p:spPr>
              <p:txBody>
                <a:bodyPr wrap="square">
                  <a:spAutoFit/>
                </a:bodyPr>
                <a:lstStyle/>
                <a:p>
                  <a:r>
                    <a:rPr lang="en-IN" sz="1200" dirty="0"/>
                    <a:t>Although the storage capacities of hard drives have increased massively over the years, access speeds—the rate at which data can be read from the drives—have not kept up to the mark!</a:t>
                  </a:r>
                </a:p>
              </p:txBody>
            </p:sp>
          </p:grpSp>
          <p:sp>
            <p:nvSpPr>
              <p:cNvPr id="8" name="Rectangle 7"/>
              <p:cNvSpPr/>
              <p:nvPr/>
            </p:nvSpPr>
            <p:spPr>
              <a:xfrm>
                <a:off x="470348" y="2209607"/>
                <a:ext cx="2512467" cy="300082"/>
              </a:xfrm>
              <a:prstGeom prst="rect">
                <a:avLst/>
              </a:prstGeom>
            </p:spPr>
            <p:txBody>
              <a:bodyPr wrap="square">
                <a:spAutoFit/>
              </a:bodyPr>
              <a:lstStyle/>
              <a:p>
                <a:r>
                  <a:rPr lang="en-IN" b="1" dirty="0"/>
                  <a:t>Problem 1: Hardware Failure</a:t>
                </a:r>
              </a:p>
            </p:txBody>
          </p:sp>
        </p:grpSp>
        <p:grpSp>
          <p:nvGrpSpPr>
            <p:cNvPr id="16" name="Group 15"/>
            <p:cNvGrpSpPr/>
            <p:nvPr/>
          </p:nvGrpSpPr>
          <p:grpSpPr>
            <a:xfrm>
              <a:off x="389148" y="2480627"/>
              <a:ext cx="1190554" cy="1122362"/>
              <a:chOff x="216964" y="2395134"/>
              <a:chExt cx="1190554" cy="1122362"/>
            </a:xfrm>
          </p:grpSpPr>
          <p:sp>
            <p:nvSpPr>
              <p:cNvPr id="15" name="Oval 14"/>
              <p:cNvSpPr/>
              <p:nvPr/>
            </p:nvSpPr>
            <p:spPr>
              <a:xfrm>
                <a:off x="216964" y="2395134"/>
                <a:ext cx="1190554" cy="112236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53" y="2493538"/>
                <a:ext cx="820189" cy="820189"/>
              </a:xfrm>
              <a:prstGeom prst="rect">
                <a:avLst/>
              </a:prstGeom>
            </p:spPr>
          </p:pic>
        </p:grpSp>
      </p:grpSp>
      <p:grpSp>
        <p:nvGrpSpPr>
          <p:cNvPr id="28" name="Group 27"/>
          <p:cNvGrpSpPr/>
          <p:nvPr/>
        </p:nvGrpSpPr>
        <p:grpSpPr>
          <a:xfrm>
            <a:off x="4659895" y="2363897"/>
            <a:ext cx="4000765" cy="1660176"/>
            <a:chOff x="2536970" y="3483324"/>
            <a:chExt cx="4000765" cy="1660176"/>
          </a:xfrm>
        </p:grpSpPr>
        <p:grpSp>
          <p:nvGrpSpPr>
            <p:cNvPr id="18" name="Group 17"/>
            <p:cNvGrpSpPr/>
            <p:nvPr/>
          </p:nvGrpSpPr>
          <p:grpSpPr>
            <a:xfrm>
              <a:off x="2536970" y="3483324"/>
              <a:ext cx="4000765" cy="1660176"/>
              <a:chOff x="389148" y="2175508"/>
              <a:chExt cx="4000765" cy="1660176"/>
            </a:xfrm>
          </p:grpSpPr>
          <p:grpSp>
            <p:nvGrpSpPr>
              <p:cNvPr id="19" name="Group 18"/>
              <p:cNvGrpSpPr/>
              <p:nvPr/>
            </p:nvGrpSpPr>
            <p:grpSpPr>
              <a:xfrm>
                <a:off x="1152233" y="2175508"/>
                <a:ext cx="3237680" cy="1660176"/>
                <a:chOff x="389148" y="2110738"/>
                <a:chExt cx="3237680" cy="1660176"/>
              </a:xfrm>
            </p:grpSpPr>
            <p:grpSp>
              <p:nvGrpSpPr>
                <p:cNvPr id="23" name="Group 22"/>
                <p:cNvGrpSpPr/>
                <p:nvPr/>
              </p:nvGrpSpPr>
              <p:grpSpPr>
                <a:xfrm>
                  <a:off x="389148" y="2110738"/>
                  <a:ext cx="3237680" cy="1660176"/>
                  <a:chOff x="389148" y="2110738"/>
                  <a:chExt cx="3237680" cy="1660176"/>
                </a:xfrm>
              </p:grpSpPr>
              <p:sp>
                <p:nvSpPr>
                  <p:cNvPr id="25" name="Rounded Rectangle 24"/>
                  <p:cNvSpPr/>
                  <p:nvPr/>
                </p:nvSpPr>
                <p:spPr>
                  <a:xfrm>
                    <a:off x="389148" y="2110738"/>
                    <a:ext cx="3237680" cy="1660176"/>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852569" y="2469065"/>
                    <a:ext cx="2580820" cy="1200329"/>
                  </a:xfrm>
                  <a:prstGeom prst="rect">
                    <a:avLst/>
                  </a:prstGeom>
                </p:spPr>
                <p:txBody>
                  <a:bodyPr wrap="square">
                    <a:spAutoFit/>
                  </a:bodyPr>
                  <a:lstStyle/>
                  <a:p>
                    <a:r>
                      <a:rPr lang="en-IN" sz="1200" dirty="0"/>
                      <a:t>Most analyses require to combine data in some way; data read from one disk may need to be combined with the data from any of the other 99 disks—a challenging task for distributed systems!</a:t>
                    </a:r>
                  </a:p>
                </p:txBody>
              </p:sp>
            </p:grpSp>
            <p:sp>
              <p:nvSpPr>
                <p:cNvPr id="24" name="Rectangle 23"/>
                <p:cNvSpPr/>
                <p:nvPr/>
              </p:nvSpPr>
              <p:spPr>
                <a:xfrm>
                  <a:off x="470348" y="2209607"/>
                  <a:ext cx="2512467" cy="300082"/>
                </a:xfrm>
                <a:prstGeom prst="rect">
                  <a:avLst/>
                </a:prstGeom>
              </p:spPr>
              <p:txBody>
                <a:bodyPr wrap="square">
                  <a:spAutoFit/>
                </a:bodyPr>
                <a:lstStyle/>
                <a:p>
                  <a:r>
                    <a:rPr lang="en-IN" b="1" dirty="0"/>
                    <a:t>Problem 2: Combining Data</a:t>
                  </a:r>
                </a:p>
              </p:txBody>
            </p:sp>
          </p:grpSp>
          <p:sp>
            <p:nvSpPr>
              <p:cNvPr id="21" name="Oval 20"/>
              <p:cNvSpPr/>
              <p:nvPr/>
            </p:nvSpPr>
            <p:spPr>
              <a:xfrm>
                <a:off x="389148" y="2480627"/>
                <a:ext cx="1190554" cy="112236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7666" y="4005387"/>
              <a:ext cx="739162" cy="739162"/>
            </a:xfrm>
            <a:prstGeom prst="rect">
              <a:avLst/>
            </a:prstGeom>
          </p:spPr>
        </p:pic>
      </p:grpSp>
    </p:spTree>
    <p:extLst>
      <p:ext uri="{BB962C8B-B14F-4D97-AF65-F5344CB8AC3E}">
        <p14:creationId xmlns:p14="http://schemas.microsoft.com/office/powerpoint/2010/main" val="1228233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Problems with Big Data</a:t>
            </a:r>
          </a:p>
        </p:txBody>
      </p:sp>
      <p:grpSp>
        <p:nvGrpSpPr>
          <p:cNvPr id="17" name="Group 16"/>
          <p:cNvGrpSpPr/>
          <p:nvPr/>
        </p:nvGrpSpPr>
        <p:grpSpPr>
          <a:xfrm>
            <a:off x="305393" y="1460300"/>
            <a:ext cx="3982451" cy="2851318"/>
            <a:chOff x="407462" y="2175507"/>
            <a:chExt cx="3982451" cy="2851318"/>
          </a:xfrm>
        </p:grpSpPr>
        <p:grpSp>
          <p:nvGrpSpPr>
            <p:cNvPr id="14" name="Group 13"/>
            <p:cNvGrpSpPr/>
            <p:nvPr/>
          </p:nvGrpSpPr>
          <p:grpSpPr>
            <a:xfrm>
              <a:off x="1152233" y="2175507"/>
              <a:ext cx="3237680" cy="2851318"/>
              <a:chOff x="389148" y="2110737"/>
              <a:chExt cx="3237680" cy="2851318"/>
            </a:xfrm>
          </p:grpSpPr>
          <p:grpSp>
            <p:nvGrpSpPr>
              <p:cNvPr id="13" name="Group 12"/>
              <p:cNvGrpSpPr/>
              <p:nvPr/>
            </p:nvGrpSpPr>
            <p:grpSpPr>
              <a:xfrm>
                <a:off x="389148" y="2110737"/>
                <a:ext cx="3237680" cy="2851318"/>
                <a:chOff x="389148" y="2110737"/>
                <a:chExt cx="3237680" cy="2851318"/>
              </a:xfrm>
            </p:grpSpPr>
            <p:sp>
              <p:nvSpPr>
                <p:cNvPr id="5" name="Rounded Rectangle 4"/>
                <p:cNvSpPr/>
                <p:nvPr/>
              </p:nvSpPr>
              <p:spPr>
                <a:xfrm>
                  <a:off x="389148" y="2110737"/>
                  <a:ext cx="3237680" cy="2851317"/>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852569" y="2469065"/>
                  <a:ext cx="2580820" cy="2492990"/>
                </a:xfrm>
                <a:prstGeom prst="rect">
                  <a:avLst/>
                </a:prstGeom>
              </p:spPr>
              <p:txBody>
                <a:bodyPr wrap="square">
                  <a:spAutoFit/>
                </a:bodyPr>
                <a:lstStyle/>
                <a:p>
                  <a:r>
                    <a:rPr lang="en-IN" sz="1200" dirty="0"/>
                    <a:t>While we start using many pieces of hardware, the chance for one to fail is fairly high, and this might result in data loss.</a:t>
                  </a:r>
                </a:p>
                <a:p>
                  <a:r>
                    <a:rPr lang="en-IN" sz="1200" dirty="0"/>
                    <a:t>A common way of avoiding data loss is through replication: creating multiple copies of the data so that, in the event of failure, there is another copy available.</a:t>
                  </a:r>
                </a:p>
                <a:p>
                  <a:r>
                    <a:rPr lang="en-IN" sz="1200" dirty="0"/>
                    <a:t>This is what Hadoop does. Hadoop’s file system, </a:t>
                  </a:r>
                  <a:r>
                    <a:rPr lang="en-IN" sz="1200" b="1" dirty="0"/>
                    <a:t>Hadoop Distributed File System (HDFS)</a:t>
                  </a:r>
                  <a:r>
                    <a:rPr lang="en-IN" sz="1200" dirty="0"/>
                    <a:t>, creates multiple copies of the data </a:t>
                  </a:r>
                </a:p>
              </p:txBody>
            </p:sp>
          </p:grpSp>
          <p:sp>
            <p:nvSpPr>
              <p:cNvPr id="8" name="Rectangle 7"/>
              <p:cNvSpPr/>
              <p:nvPr/>
            </p:nvSpPr>
            <p:spPr>
              <a:xfrm>
                <a:off x="470348" y="2209607"/>
                <a:ext cx="2512467" cy="307777"/>
              </a:xfrm>
              <a:prstGeom prst="rect">
                <a:avLst/>
              </a:prstGeom>
            </p:spPr>
            <p:txBody>
              <a:bodyPr wrap="square">
                <a:spAutoFit/>
              </a:bodyPr>
              <a:lstStyle/>
              <a:p>
                <a:r>
                  <a:rPr lang="en-IN" sz="1400" b="1" dirty="0"/>
                  <a:t> Solution for Hardware Failure</a:t>
                </a:r>
              </a:p>
            </p:txBody>
          </p:sp>
        </p:grpSp>
        <p:grpSp>
          <p:nvGrpSpPr>
            <p:cNvPr id="16" name="Group 15"/>
            <p:cNvGrpSpPr/>
            <p:nvPr/>
          </p:nvGrpSpPr>
          <p:grpSpPr>
            <a:xfrm>
              <a:off x="407462" y="2933060"/>
              <a:ext cx="1190554" cy="1122362"/>
              <a:chOff x="235278" y="2847567"/>
              <a:chExt cx="1190554" cy="1122362"/>
            </a:xfrm>
          </p:grpSpPr>
          <p:sp>
            <p:nvSpPr>
              <p:cNvPr id="15" name="Oval 14"/>
              <p:cNvSpPr/>
              <p:nvPr/>
            </p:nvSpPr>
            <p:spPr>
              <a:xfrm>
                <a:off x="235278" y="2847567"/>
                <a:ext cx="1190554" cy="112236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555" y="2941145"/>
                <a:ext cx="820189" cy="820189"/>
              </a:xfrm>
              <a:prstGeom prst="rect">
                <a:avLst/>
              </a:prstGeom>
            </p:spPr>
          </p:pic>
        </p:grpSp>
      </p:grpSp>
      <p:grpSp>
        <p:nvGrpSpPr>
          <p:cNvPr id="28" name="Group 27"/>
          <p:cNvGrpSpPr/>
          <p:nvPr/>
        </p:nvGrpSpPr>
        <p:grpSpPr>
          <a:xfrm>
            <a:off x="4557826" y="1460300"/>
            <a:ext cx="4000765" cy="2851317"/>
            <a:chOff x="2536970" y="3483323"/>
            <a:chExt cx="4000765" cy="2851317"/>
          </a:xfrm>
        </p:grpSpPr>
        <p:grpSp>
          <p:nvGrpSpPr>
            <p:cNvPr id="18" name="Group 17"/>
            <p:cNvGrpSpPr/>
            <p:nvPr/>
          </p:nvGrpSpPr>
          <p:grpSpPr>
            <a:xfrm>
              <a:off x="2536970" y="3483323"/>
              <a:ext cx="4000765" cy="2851317"/>
              <a:chOff x="389148" y="2175507"/>
              <a:chExt cx="4000765" cy="2851317"/>
            </a:xfrm>
          </p:grpSpPr>
          <p:grpSp>
            <p:nvGrpSpPr>
              <p:cNvPr id="19" name="Group 18"/>
              <p:cNvGrpSpPr/>
              <p:nvPr/>
            </p:nvGrpSpPr>
            <p:grpSpPr>
              <a:xfrm>
                <a:off x="1152233" y="2175507"/>
                <a:ext cx="3237680" cy="2851317"/>
                <a:chOff x="389148" y="2110737"/>
                <a:chExt cx="3237680" cy="2851317"/>
              </a:xfrm>
            </p:grpSpPr>
            <p:grpSp>
              <p:nvGrpSpPr>
                <p:cNvPr id="23" name="Group 22"/>
                <p:cNvGrpSpPr/>
                <p:nvPr/>
              </p:nvGrpSpPr>
              <p:grpSpPr>
                <a:xfrm>
                  <a:off x="389148" y="2110737"/>
                  <a:ext cx="3237680" cy="2851317"/>
                  <a:chOff x="389148" y="2110737"/>
                  <a:chExt cx="3237680" cy="2851317"/>
                </a:xfrm>
              </p:grpSpPr>
              <p:sp>
                <p:nvSpPr>
                  <p:cNvPr id="25" name="Rounded Rectangle 24"/>
                  <p:cNvSpPr/>
                  <p:nvPr/>
                </p:nvSpPr>
                <p:spPr>
                  <a:xfrm>
                    <a:off x="389148" y="2110737"/>
                    <a:ext cx="3237680" cy="2851317"/>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852569" y="2627103"/>
                    <a:ext cx="2580820" cy="2123658"/>
                  </a:xfrm>
                  <a:prstGeom prst="rect">
                    <a:avLst/>
                  </a:prstGeom>
                </p:spPr>
                <p:txBody>
                  <a:bodyPr wrap="square">
                    <a:spAutoFit/>
                  </a:bodyPr>
                  <a:lstStyle/>
                  <a:p>
                    <a:pPr marL="285750" indent="-285750">
                      <a:buFont typeface="Arial" panose="020B0604020202020204" pitchFamily="34" charset="0"/>
                      <a:buChar char="•"/>
                    </a:pPr>
                    <a:r>
                      <a:rPr lang="en-US" sz="1200" b="1" dirty="0" err="1"/>
                      <a:t>MapReduce</a:t>
                    </a:r>
                    <a:r>
                      <a:rPr lang="en-US" sz="1200" dirty="0"/>
                      <a:t> provides a programming model that abstracts the problem from the disk, reads and writes, and transforms it into a computation—map and reduce— over sets of keys and values</a:t>
                    </a:r>
                  </a:p>
                  <a:p>
                    <a:pPr marL="285750" indent="-285750">
                      <a:buFont typeface="Arial" panose="020B0604020202020204" pitchFamily="34" charset="0"/>
                      <a:buChar char="•"/>
                    </a:pPr>
                    <a:r>
                      <a:rPr lang="en-US" sz="1200" dirty="0" err="1"/>
                      <a:t>MapReduce</a:t>
                    </a:r>
                    <a:r>
                      <a:rPr lang="en-US" sz="1200" dirty="0"/>
                      <a:t> has a built-in reliability, an interface where the ‘mixing’ of map and reduce occurs</a:t>
                    </a:r>
                    <a:endParaRPr lang="en-IN" sz="1200" dirty="0"/>
                  </a:p>
                </p:txBody>
              </p:sp>
            </p:grpSp>
            <p:sp>
              <p:nvSpPr>
                <p:cNvPr id="24" name="Rectangle 23"/>
                <p:cNvSpPr/>
                <p:nvPr/>
              </p:nvSpPr>
              <p:spPr>
                <a:xfrm>
                  <a:off x="470348" y="2209607"/>
                  <a:ext cx="2512467" cy="307777"/>
                </a:xfrm>
                <a:prstGeom prst="rect">
                  <a:avLst/>
                </a:prstGeom>
              </p:spPr>
              <p:txBody>
                <a:bodyPr wrap="square">
                  <a:spAutoFit/>
                </a:bodyPr>
                <a:lstStyle/>
                <a:p>
                  <a:r>
                    <a:rPr lang="en-IN" sz="1400" b="1" dirty="0"/>
                    <a:t> Solution for Combining Data</a:t>
                  </a:r>
                </a:p>
              </p:txBody>
            </p:sp>
          </p:grpSp>
          <p:sp>
            <p:nvSpPr>
              <p:cNvPr id="21" name="Oval 20"/>
              <p:cNvSpPr/>
              <p:nvPr/>
            </p:nvSpPr>
            <p:spPr>
              <a:xfrm>
                <a:off x="389148" y="2890721"/>
                <a:ext cx="1190554" cy="112236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7666" y="4415481"/>
              <a:ext cx="739162" cy="739162"/>
            </a:xfrm>
            <a:prstGeom prst="rect">
              <a:avLst/>
            </a:prstGeom>
          </p:spPr>
        </p:pic>
      </p:grpSp>
    </p:spTree>
    <p:extLst>
      <p:ext uri="{BB962C8B-B14F-4D97-AF65-F5344CB8AC3E}">
        <p14:creationId xmlns:p14="http://schemas.microsoft.com/office/powerpoint/2010/main" val="1207330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0" y="2173152"/>
            <a:ext cx="9144000" cy="576956"/>
          </a:xfrm>
        </p:spPr>
        <p:txBody>
          <a:bodyPr anchor="ctr"/>
          <a:lstStyle/>
          <a:p>
            <a:pPr algn="ctr"/>
            <a:r>
              <a:rPr lang="en-US" sz="3800" dirty="0">
                <a:solidFill>
                  <a:schemeClr val="tx1">
                    <a:lumMod val="75000"/>
                    <a:lumOff val="25000"/>
                  </a:schemeClr>
                </a:solidFill>
              </a:rPr>
              <a:t>What is Hadoop?</a:t>
            </a:r>
          </a:p>
        </p:txBody>
      </p:sp>
    </p:spTree>
    <p:extLst>
      <p:ext uri="{BB962C8B-B14F-4D97-AF65-F5344CB8AC3E}">
        <p14:creationId xmlns:p14="http://schemas.microsoft.com/office/powerpoint/2010/main" val="2044460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7320F4D-7DDD-4804-A56D-983C070A5A39}"/>
              </a:ext>
            </a:extLst>
          </p:cNvPr>
          <p:cNvSpPr/>
          <p:nvPr/>
        </p:nvSpPr>
        <p:spPr>
          <a:xfrm>
            <a:off x="3451122" y="946002"/>
            <a:ext cx="5278303" cy="2273699"/>
          </a:xfrm>
          <a:prstGeom prst="rect">
            <a:avLst/>
          </a:prstGeom>
        </p:spPr>
        <p:txBody>
          <a:bodyPr wrap="square">
            <a:spAutoFit/>
          </a:bodyPr>
          <a:lstStyle/>
          <a:p>
            <a:pPr marL="171450" indent="-171450">
              <a:lnSpc>
                <a:spcPct val="150000"/>
              </a:lnSpc>
              <a:buClr>
                <a:srgbClr val="0070C0"/>
              </a:buClr>
              <a:buFont typeface="Arial" panose="020B0604020202020204" pitchFamily="34" charset="0"/>
              <a:buChar char="•"/>
            </a:pPr>
            <a:r>
              <a:rPr lang="en-US" dirty="0"/>
              <a:t>Apache Hadoop is a </a:t>
            </a:r>
            <a:r>
              <a:rPr lang="en-US" b="1" dirty="0"/>
              <a:t>platform</a:t>
            </a:r>
            <a:r>
              <a:rPr lang="en-US" dirty="0"/>
              <a:t> used for storing Big Data across a spectrum of devices</a:t>
            </a:r>
          </a:p>
          <a:p>
            <a:pPr marL="171450" indent="-171450">
              <a:lnSpc>
                <a:spcPct val="150000"/>
              </a:lnSpc>
              <a:buClr>
                <a:srgbClr val="0070C0"/>
              </a:buClr>
              <a:buFont typeface="Arial" panose="020B0604020202020204" pitchFamily="34" charset="0"/>
              <a:buChar char="•"/>
            </a:pPr>
            <a:r>
              <a:rPr lang="en-US" dirty="0"/>
              <a:t>This is done to help us process </a:t>
            </a:r>
            <a:r>
              <a:rPr lang="en-US" b="1" dirty="0"/>
              <a:t>Big</a:t>
            </a:r>
            <a:r>
              <a:rPr lang="en-US" dirty="0"/>
              <a:t> </a:t>
            </a:r>
            <a:r>
              <a:rPr lang="en-US" b="1" dirty="0"/>
              <a:t>Data</a:t>
            </a:r>
            <a:r>
              <a:rPr lang="en-US" dirty="0"/>
              <a:t> in </a:t>
            </a:r>
            <a:r>
              <a:rPr lang="en-US" b="1" dirty="0"/>
              <a:t>parallel</a:t>
            </a:r>
          </a:p>
          <a:p>
            <a:pPr marL="171450" indent="-171450">
              <a:lnSpc>
                <a:spcPct val="150000"/>
              </a:lnSpc>
              <a:buClr>
                <a:srgbClr val="0070C0"/>
              </a:buClr>
              <a:buFont typeface="Arial" panose="020B0604020202020204" pitchFamily="34" charset="0"/>
              <a:buChar char="•"/>
            </a:pPr>
            <a:r>
              <a:rPr lang="en-US" dirty="0"/>
              <a:t>It is made up of a distributed file system called </a:t>
            </a:r>
            <a:r>
              <a:rPr lang="en-US" b="1" dirty="0"/>
              <a:t>HDFS</a:t>
            </a:r>
            <a:r>
              <a:rPr lang="en-US" dirty="0"/>
              <a:t> and a computation layer called </a:t>
            </a:r>
            <a:r>
              <a:rPr lang="en-US" b="1" dirty="0"/>
              <a:t>MapReduce,</a:t>
            </a:r>
            <a:r>
              <a:rPr lang="en-US" dirty="0"/>
              <a:t> which is a processing paradigm</a:t>
            </a:r>
          </a:p>
          <a:p>
            <a:pPr marL="171450" indent="-171450">
              <a:lnSpc>
                <a:spcPct val="150000"/>
              </a:lnSpc>
              <a:buClr>
                <a:srgbClr val="0070C0"/>
              </a:buClr>
              <a:buFont typeface="Arial" panose="020B0604020202020204" pitchFamily="34" charset="0"/>
              <a:buChar char="•"/>
            </a:pPr>
            <a:r>
              <a:rPr lang="en-US" dirty="0"/>
              <a:t>Hadoop is an </a:t>
            </a:r>
            <a:r>
              <a:rPr lang="en-US" b="1" dirty="0"/>
              <a:t>open-source</a:t>
            </a:r>
            <a:r>
              <a:rPr lang="en-US" dirty="0"/>
              <a:t>, batch data processing system for dealing with enormous amounts of data</a:t>
            </a:r>
          </a:p>
        </p:txBody>
      </p:sp>
      <p:sp>
        <p:nvSpPr>
          <p:cNvPr id="8"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altLang="en-US" sz="2400" b="1" dirty="0">
                <a:solidFill>
                  <a:schemeClr val="tx1">
                    <a:lumMod val="75000"/>
                    <a:lumOff val="25000"/>
                  </a:schemeClr>
                </a:solidFill>
              </a:rPr>
              <a:t>What is Hadoop?</a:t>
            </a:r>
          </a:p>
        </p:txBody>
      </p:sp>
      <p:pic>
        <p:nvPicPr>
          <p:cNvPr id="1026" name="Picture 2" descr="Image result for hado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2082852"/>
            <a:ext cx="1978025" cy="15461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62916" y="3296570"/>
            <a:ext cx="5404287" cy="1546577"/>
          </a:xfrm>
          <a:prstGeom prst="rect">
            <a:avLst/>
          </a:prstGeom>
          <a:noFill/>
        </p:spPr>
        <p:txBody>
          <a:bodyPr wrap="square" rtlCol="0">
            <a:spAutoFit/>
          </a:bodyPr>
          <a:lstStyle/>
          <a:p>
            <a:pPr>
              <a:buClr>
                <a:srgbClr val="0070C0"/>
              </a:buClr>
            </a:pPr>
            <a:r>
              <a:rPr lang="en-US" b="1" u="sng" dirty="0"/>
              <a:t>Goals/Requirements</a:t>
            </a:r>
          </a:p>
          <a:p>
            <a:pPr>
              <a:buClr>
                <a:srgbClr val="0070C0"/>
              </a:buClr>
            </a:pPr>
            <a:endParaRPr lang="en-US" b="1" u="sng" dirty="0"/>
          </a:p>
          <a:p>
            <a:pPr>
              <a:buClr>
                <a:srgbClr val="0070C0"/>
              </a:buClr>
            </a:pPr>
            <a:r>
              <a:rPr lang="en-US" dirty="0"/>
              <a:t>Abstracting and facilitating the storage and processing of large and/or rapidly growing datasets</a:t>
            </a:r>
          </a:p>
          <a:p>
            <a:pPr marL="514350" indent="-285750">
              <a:buClr>
                <a:srgbClr val="0070C0"/>
              </a:buClr>
              <a:buFont typeface="Arial" panose="020B0604020202020204" pitchFamily="34" charset="0"/>
              <a:buChar char="•"/>
            </a:pPr>
            <a:r>
              <a:rPr lang="en-US" dirty="0">
                <a:solidFill>
                  <a:schemeClr val="tx2">
                    <a:lumMod val="50000"/>
                  </a:schemeClr>
                </a:solidFill>
              </a:rPr>
              <a:t>Structured and non-structured data</a:t>
            </a:r>
          </a:p>
          <a:p>
            <a:pPr marL="514350" indent="-285750">
              <a:buClr>
                <a:srgbClr val="0070C0"/>
              </a:buClr>
              <a:buFont typeface="Arial" panose="020B0604020202020204" pitchFamily="34" charset="0"/>
              <a:buChar char="•"/>
            </a:pPr>
            <a:r>
              <a:rPr lang="en-US" dirty="0">
                <a:solidFill>
                  <a:schemeClr val="tx2">
                    <a:lumMod val="50000"/>
                  </a:schemeClr>
                </a:solidFill>
              </a:rPr>
              <a:t>Simple programming models</a:t>
            </a:r>
          </a:p>
          <a:p>
            <a:pPr marL="742950" lvl="1" indent="-285750">
              <a:buClr>
                <a:srgbClr val="0070C0"/>
              </a:buClr>
              <a:buFont typeface="Arial" panose="020B0604020202020204" pitchFamily="34" charset="0"/>
              <a:buChar char="•"/>
            </a:pPr>
            <a:endParaRPr lang="en-US" dirty="0"/>
          </a:p>
        </p:txBody>
      </p:sp>
    </p:spTree>
    <p:extLst>
      <p:ext uri="{BB962C8B-B14F-4D97-AF65-F5344CB8AC3E}">
        <p14:creationId xmlns:p14="http://schemas.microsoft.com/office/powerpoint/2010/main" val="2966276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History of Hadoop</a:t>
            </a:r>
          </a:p>
        </p:txBody>
      </p:sp>
      <p:grpSp>
        <p:nvGrpSpPr>
          <p:cNvPr id="5" name="Group 4"/>
          <p:cNvGrpSpPr/>
          <p:nvPr/>
        </p:nvGrpSpPr>
        <p:grpSpPr>
          <a:xfrm>
            <a:off x="430113" y="1969505"/>
            <a:ext cx="8358345" cy="1840317"/>
            <a:chOff x="740985" y="2852061"/>
            <a:chExt cx="8358345" cy="1840317"/>
          </a:xfrm>
        </p:grpSpPr>
        <p:grpSp>
          <p:nvGrpSpPr>
            <p:cNvPr id="6" name="1 Grupo"/>
            <p:cNvGrpSpPr/>
            <p:nvPr/>
          </p:nvGrpSpPr>
          <p:grpSpPr>
            <a:xfrm>
              <a:off x="740985" y="3704662"/>
              <a:ext cx="8358345" cy="95659"/>
              <a:chOff x="927479" y="2597889"/>
              <a:chExt cx="7951413" cy="90998"/>
            </a:xfrm>
          </p:grpSpPr>
          <p:cxnSp>
            <p:nvCxnSpPr>
              <p:cNvPr id="37" name="18 Conector recto"/>
              <p:cNvCxnSpPr>
                <a:stCxn id="39" idx="6"/>
                <a:endCxn id="38" idx="2"/>
              </p:cNvCxnSpPr>
              <p:nvPr/>
            </p:nvCxnSpPr>
            <p:spPr>
              <a:xfrm>
                <a:off x="1008490" y="2638390"/>
                <a:ext cx="7789391" cy="9998"/>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8" name="23 Elipse"/>
              <p:cNvSpPr/>
              <p:nvPr/>
            </p:nvSpPr>
            <p:spPr>
              <a:xfrm>
                <a:off x="8797881" y="2607887"/>
                <a:ext cx="81011" cy="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200" dirty="0">
                  <a:solidFill>
                    <a:schemeClr val="tx1"/>
                  </a:solidFill>
                  <a:latin typeface="Trebuchet MS" panose="020B0603020202020204" pitchFamily="34" charset="0"/>
                  <a:ea typeface="Segoe UI" panose="020B0502040204020203" pitchFamily="34" charset="0"/>
                  <a:cs typeface="Helvetica" panose="020B0604020202020204" pitchFamily="34" charset="0"/>
                </a:endParaRPr>
              </a:p>
            </p:txBody>
          </p:sp>
          <p:sp>
            <p:nvSpPr>
              <p:cNvPr id="39" name="24 Elipse"/>
              <p:cNvSpPr/>
              <p:nvPr/>
            </p:nvSpPr>
            <p:spPr>
              <a:xfrm>
                <a:off x="927479" y="2597889"/>
                <a:ext cx="81011" cy="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200" dirty="0">
                  <a:solidFill>
                    <a:schemeClr val="tx1"/>
                  </a:solidFill>
                  <a:latin typeface="Trebuchet MS" panose="020B0603020202020204" pitchFamily="34" charset="0"/>
                  <a:ea typeface="Segoe UI" panose="020B0502040204020203" pitchFamily="34" charset="0"/>
                  <a:cs typeface="Helvetica" panose="020B0604020202020204" pitchFamily="34" charset="0"/>
                </a:endParaRPr>
              </a:p>
            </p:txBody>
          </p:sp>
        </p:grpSp>
        <p:grpSp>
          <p:nvGrpSpPr>
            <p:cNvPr id="8" name="2 Grupo"/>
            <p:cNvGrpSpPr/>
            <p:nvPr/>
          </p:nvGrpSpPr>
          <p:grpSpPr>
            <a:xfrm>
              <a:off x="1275809" y="2853126"/>
              <a:ext cx="141927" cy="965113"/>
              <a:chOff x="1436278" y="1787812"/>
              <a:chExt cx="135019" cy="918087"/>
            </a:xfrm>
          </p:grpSpPr>
          <p:sp>
            <p:nvSpPr>
              <p:cNvPr id="34" name="25 Elipse"/>
              <p:cNvSpPr/>
              <p:nvPr/>
            </p:nvSpPr>
            <p:spPr>
              <a:xfrm>
                <a:off x="1436278" y="2570899"/>
                <a:ext cx="135019" cy="135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cxnSp>
            <p:nvCxnSpPr>
              <p:cNvPr id="35" name="40 Conector recto"/>
              <p:cNvCxnSpPr/>
              <p:nvPr/>
            </p:nvCxnSpPr>
            <p:spPr>
              <a:xfrm flipV="1">
                <a:off x="1503185" y="1857792"/>
                <a:ext cx="5547" cy="71310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6" name="41 Elipse"/>
              <p:cNvSpPr/>
              <p:nvPr/>
            </p:nvSpPr>
            <p:spPr>
              <a:xfrm>
                <a:off x="1467943" y="1787812"/>
                <a:ext cx="81011" cy="81000"/>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grpSp>
        <p:grpSp>
          <p:nvGrpSpPr>
            <p:cNvPr id="10" name="4 Grupo"/>
            <p:cNvGrpSpPr/>
            <p:nvPr/>
          </p:nvGrpSpPr>
          <p:grpSpPr>
            <a:xfrm>
              <a:off x="2350880" y="3676281"/>
              <a:ext cx="141927" cy="976685"/>
              <a:chOff x="2459025" y="2570898"/>
              <a:chExt cx="135019" cy="929095"/>
            </a:xfrm>
          </p:grpSpPr>
          <p:sp>
            <p:nvSpPr>
              <p:cNvPr id="31" name="26 Elipse"/>
              <p:cNvSpPr/>
              <p:nvPr/>
            </p:nvSpPr>
            <p:spPr>
              <a:xfrm>
                <a:off x="2459025" y="2570898"/>
                <a:ext cx="135019" cy="135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cxnSp>
            <p:nvCxnSpPr>
              <p:cNvPr id="32" name="42 Conector recto"/>
              <p:cNvCxnSpPr/>
              <p:nvPr/>
            </p:nvCxnSpPr>
            <p:spPr>
              <a:xfrm flipV="1">
                <a:off x="2518306" y="2705899"/>
                <a:ext cx="5547" cy="71310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3" name="48 Elipse"/>
              <p:cNvSpPr/>
              <p:nvPr/>
            </p:nvSpPr>
            <p:spPr>
              <a:xfrm>
                <a:off x="2478571" y="3418993"/>
                <a:ext cx="81011" cy="810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grpSp>
        <p:grpSp>
          <p:nvGrpSpPr>
            <p:cNvPr id="11" name="6 Grupo"/>
            <p:cNvGrpSpPr/>
            <p:nvPr/>
          </p:nvGrpSpPr>
          <p:grpSpPr>
            <a:xfrm>
              <a:off x="3425951" y="2853126"/>
              <a:ext cx="141927" cy="965113"/>
              <a:chOff x="3481768" y="1787812"/>
              <a:chExt cx="135019" cy="918087"/>
            </a:xfrm>
          </p:grpSpPr>
          <p:sp>
            <p:nvSpPr>
              <p:cNvPr id="28" name="27 Elipse"/>
              <p:cNvSpPr/>
              <p:nvPr/>
            </p:nvSpPr>
            <p:spPr>
              <a:xfrm>
                <a:off x="3481768" y="2570899"/>
                <a:ext cx="135019" cy="135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cxnSp>
            <p:nvCxnSpPr>
              <p:cNvPr id="29" name="43 Conector recto"/>
              <p:cNvCxnSpPr/>
              <p:nvPr/>
            </p:nvCxnSpPr>
            <p:spPr>
              <a:xfrm flipV="1">
                <a:off x="3550652" y="1859059"/>
                <a:ext cx="5547" cy="71310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0" name="49 Elipse"/>
              <p:cNvSpPr/>
              <p:nvPr/>
            </p:nvSpPr>
            <p:spPr>
              <a:xfrm>
                <a:off x="3516475" y="1787812"/>
                <a:ext cx="81011" cy="81000"/>
              </a:xfrm>
              <a:prstGeom prst="ellipse">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grpSp>
        <p:grpSp>
          <p:nvGrpSpPr>
            <p:cNvPr id="12" name="7 Grupo"/>
            <p:cNvGrpSpPr/>
            <p:nvPr/>
          </p:nvGrpSpPr>
          <p:grpSpPr>
            <a:xfrm>
              <a:off x="4501023" y="3676279"/>
              <a:ext cx="4202364" cy="1016099"/>
              <a:chOff x="4504512" y="2570897"/>
              <a:chExt cx="3997823" cy="966589"/>
            </a:xfrm>
          </p:grpSpPr>
          <p:sp>
            <p:nvSpPr>
              <p:cNvPr id="25" name="36 Elipse"/>
              <p:cNvSpPr/>
              <p:nvPr/>
            </p:nvSpPr>
            <p:spPr>
              <a:xfrm>
                <a:off x="4504512" y="2570897"/>
                <a:ext cx="135019" cy="135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cxnSp>
            <p:nvCxnSpPr>
              <p:cNvPr id="26" name="44 Conector recto"/>
              <p:cNvCxnSpPr/>
              <p:nvPr/>
            </p:nvCxnSpPr>
            <p:spPr>
              <a:xfrm flipV="1">
                <a:off x="4571662" y="2699129"/>
                <a:ext cx="5547" cy="71310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50 Elipse"/>
              <p:cNvSpPr/>
              <p:nvPr/>
            </p:nvSpPr>
            <p:spPr>
              <a:xfrm>
                <a:off x="4533908" y="3418993"/>
                <a:ext cx="81011" cy="81000"/>
              </a:xfrm>
              <a:prstGeom prst="ellipse">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sp>
            <p:nvSpPr>
              <p:cNvPr id="63" name="36 Elipse"/>
              <p:cNvSpPr/>
              <p:nvPr/>
            </p:nvSpPr>
            <p:spPr>
              <a:xfrm>
                <a:off x="8367316" y="2608390"/>
                <a:ext cx="135019" cy="135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cxnSp>
            <p:nvCxnSpPr>
              <p:cNvPr id="64" name="44 Conector recto"/>
              <p:cNvCxnSpPr/>
              <p:nvPr/>
            </p:nvCxnSpPr>
            <p:spPr>
              <a:xfrm flipV="1">
                <a:off x="8434466" y="2736621"/>
                <a:ext cx="5547" cy="71310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50 Elipse"/>
              <p:cNvSpPr/>
              <p:nvPr/>
            </p:nvSpPr>
            <p:spPr>
              <a:xfrm>
                <a:off x="8396712" y="3456486"/>
                <a:ext cx="81011" cy="81000"/>
              </a:xfrm>
              <a:prstGeom prst="ellipse">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grpSp>
        <p:grpSp>
          <p:nvGrpSpPr>
            <p:cNvPr id="13" name="8 Grupo"/>
            <p:cNvGrpSpPr/>
            <p:nvPr/>
          </p:nvGrpSpPr>
          <p:grpSpPr>
            <a:xfrm>
              <a:off x="5576093" y="2852061"/>
              <a:ext cx="2199343" cy="966178"/>
              <a:chOff x="5527256" y="1786798"/>
              <a:chExt cx="2092295" cy="919100"/>
            </a:xfrm>
          </p:grpSpPr>
          <p:sp>
            <p:nvSpPr>
              <p:cNvPr id="22" name="37 Elipse"/>
              <p:cNvSpPr/>
              <p:nvPr/>
            </p:nvSpPr>
            <p:spPr>
              <a:xfrm>
                <a:off x="5527256" y="2570898"/>
                <a:ext cx="135019" cy="135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cxnSp>
            <p:nvCxnSpPr>
              <p:cNvPr id="23" name="45 Conector recto"/>
              <p:cNvCxnSpPr/>
              <p:nvPr/>
            </p:nvCxnSpPr>
            <p:spPr>
              <a:xfrm flipV="1">
                <a:off x="5596189" y="1858765"/>
                <a:ext cx="5547" cy="71310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51 Elipse"/>
              <p:cNvSpPr/>
              <p:nvPr/>
            </p:nvSpPr>
            <p:spPr>
              <a:xfrm>
                <a:off x="5562802" y="1787812"/>
                <a:ext cx="81011" cy="81000"/>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sp>
            <p:nvSpPr>
              <p:cNvPr id="58" name="37 Elipse"/>
              <p:cNvSpPr/>
              <p:nvPr/>
            </p:nvSpPr>
            <p:spPr>
              <a:xfrm>
                <a:off x="7484532" y="2569884"/>
                <a:ext cx="135019" cy="135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cxnSp>
            <p:nvCxnSpPr>
              <p:cNvPr id="59" name="45 Conector recto"/>
              <p:cNvCxnSpPr/>
              <p:nvPr/>
            </p:nvCxnSpPr>
            <p:spPr>
              <a:xfrm flipV="1">
                <a:off x="7553465" y="1857751"/>
                <a:ext cx="5547" cy="71310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0" name="51 Elipse"/>
              <p:cNvSpPr/>
              <p:nvPr/>
            </p:nvSpPr>
            <p:spPr>
              <a:xfrm>
                <a:off x="7520078" y="1786798"/>
                <a:ext cx="81011" cy="81000"/>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grpSp>
        <p:grpSp>
          <p:nvGrpSpPr>
            <p:cNvPr id="14" name="9 Grupo"/>
            <p:cNvGrpSpPr/>
            <p:nvPr/>
          </p:nvGrpSpPr>
          <p:grpSpPr>
            <a:xfrm>
              <a:off x="6651166" y="3676281"/>
              <a:ext cx="141927" cy="965064"/>
              <a:chOff x="6550000" y="2570894"/>
              <a:chExt cx="135019" cy="918039"/>
            </a:xfrm>
          </p:grpSpPr>
          <p:sp>
            <p:nvSpPr>
              <p:cNvPr id="19" name="38 Elipse"/>
              <p:cNvSpPr/>
              <p:nvPr/>
            </p:nvSpPr>
            <p:spPr>
              <a:xfrm>
                <a:off x="6550000" y="2570894"/>
                <a:ext cx="135019" cy="135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cxnSp>
            <p:nvCxnSpPr>
              <p:cNvPr id="20" name="46 Conector recto"/>
              <p:cNvCxnSpPr/>
              <p:nvPr/>
            </p:nvCxnSpPr>
            <p:spPr>
              <a:xfrm flipV="1">
                <a:off x="6614592" y="2699128"/>
                <a:ext cx="5547" cy="71310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1" name="52 Elipse"/>
              <p:cNvSpPr/>
              <p:nvPr/>
            </p:nvSpPr>
            <p:spPr>
              <a:xfrm>
                <a:off x="6579600" y="3407933"/>
                <a:ext cx="81011" cy="81000"/>
              </a:xfrm>
              <a:prstGeom prst="ellipse">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grpSp>
      </p:grpSp>
      <p:grpSp>
        <p:nvGrpSpPr>
          <p:cNvPr id="40" name="Group 39"/>
          <p:cNvGrpSpPr/>
          <p:nvPr/>
        </p:nvGrpSpPr>
        <p:grpSpPr>
          <a:xfrm>
            <a:off x="683252" y="3045841"/>
            <a:ext cx="5017137" cy="400110"/>
            <a:chOff x="994124" y="3855471"/>
            <a:chExt cx="5017137" cy="400110"/>
          </a:xfrm>
        </p:grpSpPr>
        <p:sp>
          <p:nvSpPr>
            <p:cNvPr id="41" name="TextBox 40"/>
            <p:cNvSpPr txBox="1"/>
            <p:nvPr/>
          </p:nvSpPr>
          <p:spPr>
            <a:xfrm>
              <a:off x="994124" y="3855471"/>
              <a:ext cx="704039" cy="400110"/>
            </a:xfrm>
            <a:prstGeom prst="rect">
              <a:avLst/>
            </a:prstGeom>
            <a:noFill/>
          </p:spPr>
          <p:txBody>
            <a:bodyPr wrap="none" rtlCol="0">
              <a:spAutoFit/>
            </a:bodyPr>
            <a:lstStyle/>
            <a:p>
              <a:pPr algn="r"/>
              <a:r>
                <a:rPr lang="en-US" sz="2000" b="1" dirty="0">
                  <a:solidFill>
                    <a:schemeClr val="accent1"/>
                  </a:solidFill>
                </a:rPr>
                <a:t>2002</a:t>
              </a:r>
            </a:p>
          </p:txBody>
        </p:sp>
        <p:sp>
          <p:nvSpPr>
            <p:cNvPr id="42" name="TextBox 41"/>
            <p:cNvSpPr txBox="1"/>
            <p:nvPr/>
          </p:nvSpPr>
          <p:spPr>
            <a:xfrm>
              <a:off x="3150673" y="3855471"/>
              <a:ext cx="704039" cy="400110"/>
            </a:xfrm>
            <a:prstGeom prst="rect">
              <a:avLst/>
            </a:prstGeom>
            <a:noFill/>
          </p:spPr>
          <p:txBody>
            <a:bodyPr wrap="none" rtlCol="0">
              <a:spAutoFit/>
            </a:bodyPr>
            <a:lstStyle/>
            <a:p>
              <a:pPr algn="r"/>
              <a:r>
                <a:rPr lang="en-US" sz="2000" b="1" dirty="0">
                  <a:solidFill>
                    <a:schemeClr val="accent3"/>
                  </a:solidFill>
                </a:rPr>
                <a:t>2006</a:t>
              </a:r>
            </a:p>
          </p:txBody>
        </p:sp>
        <p:sp>
          <p:nvSpPr>
            <p:cNvPr id="43" name="TextBox 42"/>
            <p:cNvSpPr txBox="1"/>
            <p:nvPr/>
          </p:nvSpPr>
          <p:spPr>
            <a:xfrm>
              <a:off x="5307222" y="3855471"/>
              <a:ext cx="704039" cy="400110"/>
            </a:xfrm>
            <a:prstGeom prst="rect">
              <a:avLst/>
            </a:prstGeom>
            <a:noFill/>
          </p:spPr>
          <p:txBody>
            <a:bodyPr wrap="none" rtlCol="0">
              <a:spAutoFit/>
            </a:bodyPr>
            <a:lstStyle/>
            <a:p>
              <a:pPr algn="r"/>
              <a:r>
                <a:rPr lang="en-US" sz="2000" b="1" dirty="0">
                  <a:solidFill>
                    <a:schemeClr val="accent5"/>
                  </a:solidFill>
                </a:rPr>
                <a:t>2011</a:t>
              </a:r>
            </a:p>
          </p:txBody>
        </p:sp>
      </p:grpSp>
      <p:grpSp>
        <p:nvGrpSpPr>
          <p:cNvPr id="45" name="Group 44"/>
          <p:cNvGrpSpPr/>
          <p:nvPr/>
        </p:nvGrpSpPr>
        <p:grpSpPr>
          <a:xfrm>
            <a:off x="1750309" y="1444436"/>
            <a:ext cx="6952992" cy="2910444"/>
            <a:chOff x="2061181" y="2254066"/>
            <a:chExt cx="6952992" cy="2910444"/>
          </a:xfrm>
        </p:grpSpPr>
        <p:sp>
          <p:nvSpPr>
            <p:cNvPr id="46" name="TextBox 45"/>
            <p:cNvSpPr txBox="1"/>
            <p:nvPr/>
          </p:nvSpPr>
          <p:spPr>
            <a:xfrm>
              <a:off x="2061181" y="3104659"/>
              <a:ext cx="704039" cy="400110"/>
            </a:xfrm>
            <a:prstGeom prst="rect">
              <a:avLst/>
            </a:prstGeom>
            <a:noFill/>
          </p:spPr>
          <p:txBody>
            <a:bodyPr wrap="none" rtlCol="0">
              <a:spAutoFit/>
            </a:bodyPr>
            <a:lstStyle/>
            <a:p>
              <a:r>
                <a:rPr lang="en-US" sz="2000" b="1" dirty="0">
                  <a:solidFill>
                    <a:schemeClr val="accent2"/>
                  </a:solidFill>
                </a:rPr>
                <a:t>2004</a:t>
              </a:r>
            </a:p>
          </p:txBody>
        </p:sp>
        <p:sp>
          <p:nvSpPr>
            <p:cNvPr id="47" name="TextBox 46"/>
            <p:cNvSpPr txBox="1"/>
            <p:nvPr/>
          </p:nvSpPr>
          <p:spPr>
            <a:xfrm>
              <a:off x="4224697" y="3104659"/>
              <a:ext cx="704039" cy="400110"/>
            </a:xfrm>
            <a:prstGeom prst="rect">
              <a:avLst/>
            </a:prstGeom>
            <a:noFill/>
          </p:spPr>
          <p:txBody>
            <a:bodyPr wrap="none" rtlCol="0">
              <a:spAutoFit/>
            </a:bodyPr>
            <a:lstStyle/>
            <a:p>
              <a:r>
                <a:rPr lang="en-US" sz="2000" b="1" dirty="0">
                  <a:solidFill>
                    <a:schemeClr val="accent4">
                      <a:lumMod val="75000"/>
                    </a:schemeClr>
                  </a:solidFill>
                </a:rPr>
                <a:t>2008</a:t>
              </a:r>
            </a:p>
          </p:txBody>
        </p:sp>
        <p:sp>
          <p:nvSpPr>
            <p:cNvPr id="48" name="TextBox 47"/>
            <p:cNvSpPr txBox="1"/>
            <p:nvPr/>
          </p:nvSpPr>
          <p:spPr>
            <a:xfrm>
              <a:off x="6388213" y="3104659"/>
              <a:ext cx="704039" cy="400110"/>
            </a:xfrm>
            <a:prstGeom prst="rect">
              <a:avLst/>
            </a:prstGeom>
            <a:noFill/>
          </p:spPr>
          <p:txBody>
            <a:bodyPr wrap="none" rtlCol="0">
              <a:spAutoFit/>
            </a:bodyPr>
            <a:lstStyle/>
            <a:p>
              <a:r>
                <a:rPr lang="en-US" sz="2000" b="1" dirty="0">
                  <a:solidFill>
                    <a:schemeClr val="accent6"/>
                  </a:solidFill>
                </a:rPr>
                <a:t>2013</a:t>
              </a:r>
            </a:p>
          </p:txBody>
        </p:sp>
        <p:sp>
          <p:nvSpPr>
            <p:cNvPr id="61" name="TextBox 60"/>
            <p:cNvSpPr txBox="1"/>
            <p:nvPr/>
          </p:nvSpPr>
          <p:spPr>
            <a:xfrm>
              <a:off x="7353949" y="2254066"/>
              <a:ext cx="704039" cy="400110"/>
            </a:xfrm>
            <a:prstGeom prst="rect">
              <a:avLst/>
            </a:prstGeom>
            <a:noFill/>
          </p:spPr>
          <p:txBody>
            <a:bodyPr wrap="none" rtlCol="0">
              <a:spAutoFit/>
            </a:bodyPr>
            <a:lstStyle/>
            <a:p>
              <a:r>
                <a:rPr lang="en-US" sz="2000" b="1" dirty="0">
                  <a:solidFill>
                    <a:schemeClr val="accent2"/>
                  </a:solidFill>
                </a:rPr>
                <a:t>2017</a:t>
              </a:r>
            </a:p>
          </p:txBody>
        </p:sp>
        <p:sp>
          <p:nvSpPr>
            <p:cNvPr id="66" name="TextBox 65"/>
            <p:cNvSpPr txBox="1"/>
            <p:nvPr/>
          </p:nvSpPr>
          <p:spPr>
            <a:xfrm>
              <a:off x="8310134" y="4764400"/>
              <a:ext cx="704039" cy="400110"/>
            </a:xfrm>
            <a:prstGeom prst="rect">
              <a:avLst/>
            </a:prstGeom>
            <a:noFill/>
          </p:spPr>
          <p:txBody>
            <a:bodyPr wrap="none" rtlCol="0">
              <a:spAutoFit/>
            </a:bodyPr>
            <a:lstStyle/>
            <a:p>
              <a:r>
                <a:rPr lang="en-US" sz="2000" b="1" dirty="0">
                  <a:solidFill>
                    <a:schemeClr val="accent4"/>
                  </a:solidFill>
                </a:rPr>
                <a:t>2019</a:t>
              </a:r>
            </a:p>
          </p:txBody>
        </p:sp>
      </p:grpSp>
      <p:sp>
        <p:nvSpPr>
          <p:cNvPr id="51" name="TextBox 50">
            <a:extLst>
              <a:ext uri="{FF2B5EF4-FFF2-40B4-BE49-F238E27FC236}">
                <a16:creationId xmlns:a16="http://schemas.microsoft.com/office/drawing/2014/main" id="{8FBA10D8-FAE1-4D42-B27B-6F5A1DFB686A}"/>
              </a:ext>
            </a:extLst>
          </p:cNvPr>
          <p:cNvSpPr txBox="1"/>
          <p:nvPr/>
        </p:nvSpPr>
        <p:spPr>
          <a:xfrm>
            <a:off x="416840" y="1022025"/>
            <a:ext cx="1248518" cy="830997"/>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1200" dirty="0"/>
              <a:t>Apache Nutch is created by Doug Cutting and Mike Cafarella</a:t>
            </a:r>
          </a:p>
        </p:txBody>
      </p:sp>
      <p:sp>
        <p:nvSpPr>
          <p:cNvPr id="52" name="TextBox 51"/>
          <p:cNvSpPr txBox="1"/>
          <p:nvPr/>
        </p:nvSpPr>
        <p:spPr>
          <a:xfrm>
            <a:off x="1452698" y="3859003"/>
            <a:ext cx="1299248" cy="830997"/>
          </a:xfrm>
          <a:prstGeom prst="rect">
            <a:avLst/>
          </a:prstGeom>
          <a:noFill/>
        </p:spPr>
        <p:txBody>
          <a:bodyPr wrap="square" rtlCol="0">
            <a:spAutoFit/>
          </a:bodyPr>
          <a:lstStyle/>
          <a:p>
            <a:pPr marL="171450" indent="-171450">
              <a:buFont typeface="Arial" panose="020B0604020202020204" pitchFamily="34" charset="0"/>
              <a:buChar char="•"/>
            </a:pPr>
            <a:r>
              <a:rPr lang="en-US" sz="1200" kern="0" dirty="0">
                <a:cs typeface="Arial" panose="020B0604020202020204" pitchFamily="34" charset="0"/>
              </a:rPr>
              <a:t>Nutch Distributed File System </a:t>
            </a:r>
            <a:r>
              <a:rPr lang="en-US" sz="1200" b="1" kern="0" dirty="0">
                <a:cs typeface="Arial" panose="020B0604020202020204" pitchFamily="34" charset="0"/>
              </a:rPr>
              <a:t>(NDFS) </a:t>
            </a:r>
            <a:r>
              <a:rPr lang="en-US" sz="1200" kern="0" dirty="0">
                <a:cs typeface="Arial" panose="020B0604020202020204" pitchFamily="34" charset="0"/>
              </a:rPr>
              <a:t>is established</a:t>
            </a:r>
            <a:endParaRPr lang="en-IN" dirty="0"/>
          </a:p>
        </p:txBody>
      </p:sp>
      <p:sp>
        <p:nvSpPr>
          <p:cNvPr id="53" name="TextBox 52"/>
          <p:cNvSpPr txBox="1"/>
          <p:nvPr/>
        </p:nvSpPr>
        <p:spPr>
          <a:xfrm>
            <a:off x="2169756" y="873299"/>
            <a:ext cx="2032571"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Doug Cutting joins Yahoo</a:t>
            </a:r>
          </a:p>
          <a:p>
            <a:pPr marL="171450" indent="-171450">
              <a:buFont typeface="Arial" panose="020B0604020202020204" pitchFamily="34" charset="0"/>
              <a:buChar char="•"/>
            </a:pPr>
            <a:r>
              <a:rPr lang="en-US" sz="1200" b="1" kern="0" dirty="0">
                <a:cs typeface="Arial" panose="020B0604020202020204" pitchFamily="34" charset="0"/>
              </a:rPr>
              <a:t>NFDS</a:t>
            </a:r>
            <a:r>
              <a:rPr lang="en-US" sz="1200" kern="0" dirty="0">
                <a:cs typeface="Arial" panose="020B0604020202020204" pitchFamily="34" charset="0"/>
              </a:rPr>
              <a:t> and </a:t>
            </a:r>
            <a:r>
              <a:rPr lang="en-US" sz="1200" b="1" kern="0" dirty="0">
                <a:cs typeface="Arial" panose="020B0604020202020204" pitchFamily="34" charset="0"/>
              </a:rPr>
              <a:t>MapReduce</a:t>
            </a:r>
            <a:r>
              <a:rPr lang="en-US" sz="1200" kern="0" dirty="0">
                <a:cs typeface="Arial" panose="020B0604020202020204" pitchFamily="34" charset="0"/>
              </a:rPr>
              <a:t> are pulled out of Nutch to be clubbed under a new project, </a:t>
            </a:r>
            <a:r>
              <a:rPr lang="en-US" sz="1200" b="1" kern="0" dirty="0">
                <a:cs typeface="Arial" panose="020B0604020202020204" pitchFamily="34" charset="0"/>
              </a:rPr>
              <a:t>Hadoop</a:t>
            </a:r>
            <a:endParaRPr lang="en-IN" sz="1200" dirty="0"/>
          </a:p>
        </p:txBody>
      </p:sp>
      <p:sp>
        <p:nvSpPr>
          <p:cNvPr id="54" name="TextBox 53"/>
          <p:cNvSpPr txBox="1"/>
          <p:nvPr/>
        </p:nvSpPr>
        <p:spPr>
          <a:xfrm>
            <a:off x="3248599" y="3859003"/>
            <a:ext cx="2041110"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t>Nutch gets divided and Hadoop is born</a:t>
            </a:r>
          </a:p>
          <a:p>
            <a:pPr marL="171450" indent="-171450">
              <a:buFont typeface="Arial" panose="020B0604020202020204" pitchFamily="34" charset="0"/>
              <a:buChar char="•"/>
            </a:pPr>
            <a:r>
              <a:rPr lang="en-US" sz="1200" dirty="0"/>
              <a:t>Yahoo releases Hadoop as open-source project to ASF</a:t>
            </a:r>
          </a:p>
          <a:p>
            <a:pPr marL="171450" indent="-171450">
              <a:buFont typeface="Arial" panose="020B0604020202020204" pitchFamily="34" charset="0"/>
              <a:buChar char="•"/>
            </a:pPr>
            <a:r>
              <a:rPr lang="en-US" sz="1200" dirty="0"/>
              <a:t>Hadoop-based startup, </a:t>
            </a:r>
            <a:r>
              <a:rPr lang="en-US" sz="1200" b="1" dirty="0"/>
              <a:t>Cloudera</a:t>
            </a:r>
            <a:r>
              <a:rPr lang="en-US" sz="1200" dirty="0"/>
              <a:t> is incorporated</a:t>
            </a:r>
            <a:endParaRPr lang="en-IN" sz="1200" dirty="0"/>
          </a:p>
        </p:txBody>
      </p:sp>
      <p:sp>
        <p:nvSpPr>
          <p:cNvPr id="55" name="TextBox 54"/>
          <p:cNvSpPr txBox="1"/>
          <p:nvPr/>
        </p:nvSpPr>
        <p:spPr>
          <a:xfrm>
            <a:off x="4466176" y="880964"/>
            <a:ext cx="2014963" cy="1015663"/>
          </a:xfrm>
          <a:prstGeom prst="rect">
            <a:avLst/>
          </a:prstGeom>
          <a:noFill/>
        </p:spPr>
        <p:txBody>
          <a:bodyPr wrap="square" rtlCol="0">
            <a:spAutoFit/>
          </a:bodyPr>
          <a:lstStyle/>
          <a:p>
            <a:pPr marL="171450" indent="-171450">
              <a:buFont typeface="Arial" panose="020B0604020202020204" pitchFamily="34" charset="0"/>
              <a:buChar char="•"/>
            </a:pPr>
            <a:r>
              <a:rPr lang="en-US" sz="1200" kern="0" dirty="0">
                <a:cs typeface="Arial" panose="020B0604020202020204" pitchFamily="34" charset="0"/>
              </a:rPr>
              <a:t>Many sub-projects, namely, </a:t>
            </a:r>
            <a:r>
              <a:rPr lang="en-US" sz="1200" b="1" kern="0" dirty="0">
                <a:cs typeface="Arial" panose="020B0604020202020204" pitchFamily="34" charset="0"/>
              </a:rPr>
              <a:t>HBase</a:t>
            </a:r>
            <a:r>
              <a:rPr lang="en-US" sz="1200" kern="0" dirty="0">
                <a:cs typeface="Arial" panose="020B0604020202020204" pitchFamily="34" charset="0"/>
              </a:rPr>
              <a:t> and </a:t>
            </a:r>
            <a:r>
              <a:rPr lang="en-US" sz="1200" b="1" kern="0" dirty="0">
                <a:cs typeface="Arial" panose="020B0604020202020204" pitchFamily="34" charset="0"/>
              </a:rPr>
              <a:t>Hive</a:t>
            </a:r>
            <a:r>
              <a:rPr lang="en-US" sz="1200" kern="0" dirty="0">
                <a:cs typeface="Arial" panose="020B0604020202020204" pitchFamily="34" charset="0"/>
              </a:rPr>
              <a:t>, are established</a:t>
            </a:r>
          </a:p>
          <a:p>
            <a:pPr marL="171450" indent="-171450">
              <a:buFont typeface="Arial" panose="020B0604020202020204" pitchFamily="34" charset="0"/>
              <a:buChar char="•"/>
            </a:pPr>
            <a:r>
              <a:rPr lang="en-US" sz="1200" b="1" kern="0" dirty="0">
                <a:cs typeface="Arial" panose="020B0604020202020204" pitchFamily="34" charset="0"/>
              </a:rPr>
              <a:t>Hortonworks</a:t>
            </a:r>
            <a:r>
              <a:rPr lang="en-US" sz="1200" kern="0" dirty="0">
                <a:cs typeface="Arial" panose="020B0604020202020204" pitchFamily="34" charset="0"/>
              </a:rPr>
              <a:t> is stablished</a:t>
            </a:r>
          </a:p>
          <a:p>
            <a:pPr marL="171450" indent="-171450">
              <a:buFont typeface="Arial" panose="020B0604020202020204" pitchFamily="34" charset="0"/>
              <a:buChar char="•"/>
            </a:pPr>
            <a:r>
              <a:rPr lang="en-US" sz="1200" b="1" kern="0" dirty="0">
                <a:cs typeface="Arial" panose="020B0604020202020204" pitchFamily="34" charset="0"/>
              </a:rPr>
              <a:t>YARN</a:t>
            </a:r>
            <a:r>
              <a:rPr lang="en-US" sz="1200" kern="0" dirty="0">
                <a:cs typeface="Arial" panose="020B0604020202020204" pitchFamily="34" charset="0"/>
              </a:rPr>
              <a:t> is created</a:t>
            </a:r>
            <a:endParaRPr lang="en-IN" sz="1200" dirty="0"/>
          </a:p>
        </p:txBody>
      </p:sp>
      <p:sp>
        <p:nvSpPr>
          <p:cNvPr id="56" name="TextBox 55"/>
          <p:cNvSpPr txBox="1"/>
          <p:nvPr/>
        </p:nvSpPr>
        <p:spPr>
          <a:xfrm>
            <a:off x="5786363" y="3812837"/>
            <a:ext cx="1492273"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t>Greenplum releases Hadoop distribution</a:t>
            </a:r>
            <a:endParaRPr lang="en-IN" sz="1200" dirty="0"/>
          </a:p>
        </p:txBody>
      </p:sp>
      <p:sp>
        <p:nvSpPr>
          <p:cNvPr id="62" name="TextBox 61"/>
          <p:cNvSpPr txBox="1"/>
          <p:nvPr/>
        </p:nvSpPr>
        <p:spPr>
          <a:xfrm>
            <a:off x="6771169" y="879335"/>
            <a:ext cx="1555836"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t>Apache releases new Hadoop version, Hadoop3.x</a:t>
            </a:r>
            <a:endParaRPr lang="en-IN" sz="1200" dirty="0"/>
          </a:p>
        </p:txBody>
      </p:sp>
      <p:sp>
        <p:nvSpPr>
          <p:cNvPr id="67" name="TextBox 66"/>
          <p:cNvSpPr txBox="1"/>
          <p:nvPr/>
        </p:nvSpPr>
        <p:spPr>
          <a:xfrm>
            <a:off x="7504451" y="4292907"/>
            <a:ext cx="1492273"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Apache releases Hadoop 3.2</a:t>
            </a:r>
            <a:endParaRPr lang="en-IN" sz="1200" dirty="0"/>
          </a:p>
        </p:txBody>
      </p:sp>
    </p:spTree>
    <p:extLst>
      <p:ext uri="{BB962C8B-B14F-4D97-AF65-F5344CB8AC3E}">
        <p14:creationId xmlns:p14="http://schemas.microsoft.com/office/powerpoint/2010/main" val="1908306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Use Cases of Hadoop</a:t>
            </a:r>
          </a:p>
        </p:txBody>
      </p:sp>
      <p:sp>
        <p:nvSpPr>
          <p:cNvPr id="2" name="Rounded Rectangle 1"/>
          <p:cNvSpPr/>
          <p:nvPr/>
        </p:nvSpPr>
        <p:spPr>
          <a:xfrm>
            <a:off x="1504594" y="1093275"/>
            <a:ext cx="5799969" cy="7202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207171" y="1138512"/>
            <a:ext cx="5097391" cy="784830"/>
          </a:xfrm>
          <a:prstGeom prst="rect">
            <a:avLst/>
          </a:prstGeom>
        </p:spPr>
        <p:txBody>
          <a:bodyPr wrap="square">
            <a:spAutoFit/>
          </a:bodyPr>
          <a:lstStyle/>
          <a:p>
            <a:pPr algn="ctr"/>
            <a:r>
              <a:rPr lang="en-US" sz="1100" dirty="0">
                <a:solidFill>
                  <a:srgbClr val="1A1A1A"/>
                </a:solidFill>
              </a:rPr>
              <a:t>Using </a:t>
            </a:r>
            <a:r>
              <a:rPr lang="en-US" sz="1100" b="1" dirty="0">
                <a:solidFill>
                  <a:srgbClr val="1A1A1A"/>
                </a:solidFill>
              </a:rPr>
              <a:t>“Know Me Program”</a:t>
            </a:r>
            <a:r>
              <a:rPr lang="en-US" sz="1100" dirty="0">
                <a:solidFill>
                  <a:srgbClr val="1A1A1A"/>
                </a:solidFill>
              </a:rPr>
              <a:t>, complete information of travelers was retrieved, such as, when they are planning to travel, where they are planning to travel, etc., leading to the </a:t>
            </a:r>
            <a:r>
              <a:rPr lang="en-US" sz="1100" b="1" dirty="0">
                <a:solidFill>
                  <a:srgbClr val="1A1A1A"/>
                </a:solidFill>
              </a:rPr>
              <a:t>increase in sales </a:t>
            </a:r>
            <a:r>
              <a:rPr lang="en-US" sz="1100" dirty="0">
                <a:solidFill>
                  <a:srgbClr val="1A1A1A"/>
                </a:solidFill>
              </a:rPr>
              <a:t>and hence achieving </a:t>
            </a:r>
            <a:r>
              <a:rPr lang="en-US" sz="1100" b="1" dirty="0">
                <a:solidFill>
                  <a:srgbClr val="1A1A1A"/>
                </a:solidFill>
              </a:rPr>
              <a:t>a hike in revenue.</a:t>
            </a:r>
          </a:p>
          <a:p>
            <a:pPr algn="ctr"/>
            <a:endParaRPr lang="en-US" sz="1200" i="0" dirty="0">
              <a:solidFill>
                <a:srgbClr val="1A1A1A"/>
              </a:solidFill>
              <a:effectLst/>
            </a:endParaRPr>
          </a:p>
        </p:txBody>
      </p:sp>
      <p:pic>
        <p:nvPicPr>
          <p:cNvPr id="16386" name="Picture 2" descr="Image result for british airways logo"/>
          <p:cNvPicPr>
            <a:picLocks noChangeAspect="1" noChangeArrowheads="1"/>
          </p:cNvPicPr>
          <p:nvPr/>
        </p:nvPicPr>
        <p:blipFill rotWithShape="1">
          <a:blip r:embed="rId3">
            <a:extLst>
              <a:ext uri="{28A0092B-C50C-407E-A947-70E740481C1C}">
                <a14:useLocalDpi xmlns:a14="http://schemas.microsoft.com/office/drawing/2010/main" val="0"/>
              </a:ext>
            </a:extLst>
          </a:blip>
          <a:srcRect t="32731" b="34597"/>
          <a:stretch/>
        </p:blipFill>
        <p:spPr bwMode="auto">
          <a:xfrm>
            <a:off x="667981" y="1223377"/>
            <a:ext cx="1673225" cy="41000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3112675" y="2298062"/>
            <a:ext cx="5799969" cy="720221"/>
            <a:chOff x="3919341" y="1266233"/>
            <a:chExt cx="4829490" cy="720221"/>
          </a:xfrm>
        </p:grpSpPr>
        <p:sp>
          <p:nvSpPr>
            <p:cNvPr id="14" name="Rounded Rectangle 13"/>
            <p:cNvSpPr/>
            <p:nvPr/>
          </p:nvSpPr>
          <p:spPr>
            <a:xfrm>
              <a:off x="3919341" y="1266233"/>
              <a:ext cx="4829490" cy="7202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4504359" y="1311470"/>
              <a:ext cx="4244471" cy="600164"/>
            </a:xfrm>
            <a:prstGeom prst="rect">
              <a:avLst/>
            </a:prstGeom>
          </p:spPr>
          <p:txBody>
            <a:bodyPr wrap="square">
              <a:spAutoFit/>
            </a:bodyPr>
            <a:lstStyle/>
            <a:p>
              <a:pPr algn="ctr"/>
              <a:r>
                <a:rPr lang="en-US" sz="1100" dirty="0">
                  <a:solidFill>
                    <a:srgbClr val="1A1A1A"/>
                  </a:solidFill>
                </a:rPr>
                <a:t>Using Hadoop, Uber was able to achieve </a:t>
              </a:r>
              <a:r>
                <a:rPr lang="en-US" sz="1100" b="1" dirty="0">
                  <a:solidFill>
                    <a:srgbClr val="1A1A1A"/>
                  </a:solidFill>
                </a:rPr>
                <a:t>100+ petabytes of data within a minute. </a:t>
              </a:r>
              <a:r>
                <a:rPr lang="en-US" sz="1100" dirty="0">
                  <a:solidFill>
                    <a:srgbClr val="1A1A1A"/>
                  </a:solidFill>
                </a:rPr>
                <a:t>Which helped Uber in increasing their network in several countries and hence provide service with zero or negligible latency.</a:t>
              </a:r>
            </a:p>
          </p:txBody>
        </p:sp>
      </p:grpSp>
      <p:pic>
        <p:nvPicPr>
          <p:cNvPr id="2050" name="Picture 2" descr="Image result for uber 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6944" y="1789237"/>
            <a:ext cx="3011462" cy="169394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85474" y="3511502"/>
            <a:ext cx="6154884" cy="816121"/>
            <a:chOff x="1986291" y="3701091"/>
            <a:chExt cx="6154884" cy="816121"/>
          </a:xfrm>
        </p:grpSpPr>
        <p:grpSp>
          <p:nvGrpSpPr>
            <p:cNvPr id="16" name="Group 15"/>
            <p:cNvGrpSpPr/>
            <p:nvPr/>
          </p:nvGrpSpPr>
          <p:grpSpPr>
            <a:xfrm>
              <a:off x="2341206" y="3796991"/>
              <a:ext cx="5799969" cy="720221"/>
              <a:chOff x="3919341" y="1266233"/>
              <a:chExt cx="4829490" cy="720221"/>
            </a:xfrm>
          </p:grpSpPr>
          <p:sp>
            <p:nvSpPr>
              <p:cNvPr id="17" name="Rounded Rectangle 16"/>
              <p:cNvSpPr/>
              <p:nvPr/>
            </p:nvSpPr>
            <p:spPr>
              <a:xfrm>
                <a:off x="3919341" y="1266233"/>
                <a:ext cx="4829490" cy="7202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4504359" y="1311470"/>
                <a:ext cx="4244471" cy="600164"/>
              </a:xfrm>
              <a:prstGeom prst="rect">
                <a:avLst/>
              </a:prstGeom>
            </p:spPr>
            <p:txBody>
              <a:bodyPr wrap="square">
                <a:spAutoFit/>
              </a:bodyPr>
              <a:lstStyle/>
              <a:p>
                <a:pPr algn="ctr"/>
                <a:r>
                  <a:rPr lang="en-US" sz="1100" dirty="0">
                    <a:solidFill>
                      <a:srgbClr val="1A1A1A"/>
                    </a:solidFill>
                  </a:rPr>
                  <a:t>Amazon Web Services uses the open-source Apache Hadoop distributed computing technology </a:t>
                </a:r>
                <a:r>
                  <a:rPr lang="en-US" sz="1100" b="1" dirty="0">
                    <a:solidFill>
                      <a:srgbClr val="1A1A1A"/>
                    </a:solidFill>
                  </a:rPr>
                  <a:t>to make it easier to access large amounts of computing power to run data-intensive tasks</a:t>
                </a:r>
                <a:r>
                  <a:rPr lang="en-US" sz="1100" dirty="0">
                    <a:solidFill>
                      <a:srgbClr val="1A1A1A"/>
                    </a:solidFill>
                  </a:rPr>
                  <a:t>.</a:t>
                </a:r>
              </a:p>
            </p:txBody>
          </p:sp>
        </p:grpSp>
        <p:pic>
          <p:nvPicPr>
            <p:cNvPr id="2052" name="Picture 4" descr="Image result for aws logo"/>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86291" y="3701091"/>
              <a:ext cx="1057492" cy="7931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3891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0" y="2173152"/>
            <a:ext cx="9144000" cy="576956"/>
          </a:xfrm>
        </p:spPr>
        <p:txBody>
          <a:bodyPr anchor="ctr"/>
          <a:lstStyle/>
          <a:p>
            <a:pPr algn="ctr"/>
            <a:r>
              <a:rPr lang="en-US" sz="3800" dirty="0">
                <a:solidFill>
                  <a:schemeClr val="tx1">
                    <a:lumMod val="75000"/>
                    <a:lumOff val="25000"/>
                  </a:schemeClr>
                </a:solidFill>
              </a:rPr>
              <a:t>Why Hadoop is a solution?</a:t>
            </a:r>
          </a:p>
        </p:txBody>
      </p:sp>
    </p:spTree>
    <p:extLst>
      <p:ext uri="{BB962C8B-B14F-4D97-AF65-F5344CB8AC3E}">
        <p14:creationId xmlns:p14="http://schemas.microsoft.com/office/powerpoint/2010/main" val="1220281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Why not Legacy Systems?</a:t>
            </a:r>
          </a:p>
        </p:txBody>
      </p:sp>
      <p:grpSp>
        <p:nvGrpSpPr>
          <p:cNvPr id="3" name="Group 2"/>
          <p:cNvGrpSpPr/>
          <p:nvPr/>
        </p:nvGrpSpPr>
        <p:grpSpPr>
          <a:xfrm>
            <a:off x="0" y="1019504"/>
            <a:ext cx="6779172" cy="3813284"/>
            <a:chOff x="0" y="1019504"/>
            <a:chExt cx="6779172" cy="3813284"/>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504"/>
              <a:ext cx="6779172" cy="3813284"/>
            </a:xfrm>
            <a:prstGeom prst="rect">
              <a:avLst/>
            </a:prstGeom>
          </p:spPr>
        </p:pic>
        <p:sp>
          <p:nvSpPr>
            <p:cNvPr id="2" name="Rectangle 1"/>
            <p:cNvSpPr/>
            <p:nvPr/>
          </p:nvSpPr>
          <p:spPr>
            <a:xfrm>
              <a:off x="3142593" y="1954924"/>
              <a:ext cx="1734207" cy="409904"/>
            </a:xfrm>
            <a:prstGeom prst="rect">
              <a:avLst/>
            </a:prstGeom>
            <a:solidFill>
              <a:srgbClr val="C19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only structured data</a:t>
              </a:r>
              <a:endParaRPr lang="en-IN" dirty="0"/>
            </a:p>
          </p:txBody>
        </p:sp>
        <p:sp>
          <p:nvSpPr>
            <p:cNvPr id="8" name="Rectangle 7"/>
            <p:cNvSpPr/>
            <p:nvPr/>
          </p:nvSpPr>
          <p:spPr>
            <a:xfrm>
              <a:off x="2711669" y="4123832"/>
              <a:ext cx="1734207" cy="409904"/>
            </a:xfrm>
            <a:prstGeom prst="rect">
              <a:avLst/>
            </a:prstGeom>
            <a:solidFill>
              <a:srgbClr val="C462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Cannot process heterogeneous data</a:t>
              </a:r>
              <a:endParaRPr lang="en-IN" dirty="0"/>
            </a:p>
          </p:txBody>
        </p:sp>
        <p:sp>
          <p:nvSpPr>
            <p:cNvPr id="10" name="Rectangle 9"/>
            <p:cNvSpPr/>
            <p:nvPr/>
          </p:nvSpPr>
          <p:spPr>
            <a:xfrm>
              <a:off x="3016469" y="3393856"/>
              <a:ext cx="1734207" cy="409904"/>
            </a:xfrm>
            <a:prstGeom prst="rect">
              <a:avLst/>
            </a:prstGeom>
            <a:solidFill>
              <a:srgbClr val="0E82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Cannot process huge volumes of data</a:t>
              </a:r>
              <a:endParaRPr lang="en-IN" dirty="0"/>
            </a:p>
          </p:txBody>
        </p:sp>
      </p:grpSp>
    </p:spTree>
    <p:extLst>
      <p:ext uri="{BB962C8B-B14F-4D97-AF65-F5344CB8AC3E}">
        <p14:creationId xmlns:p14="http://schemas.microsoft.com/office/powerpoint/2010/main" val="857031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8"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Why Hadoop? </a:t>
            </a:r>
          </a:p>
        </p:txBody>
      </p:sp>
      <p:pic>
        <p:nvPicPr>
          <p:cNvPr id="2" name="Picture 1"/>
          <p:cNvPicPr>
            <a:picLocks noChangeAspect="1"/>
          </p:cNvPicPr>
          <p:nvPr/>
        </p:nvPicPr>
        <p:blipFill>
          <a:blip r:embed="rId3"/>
          <a:stretch>
            <a:fillRect/>
          </a:stretch>
        </p:blipFill>
        <p:spPr>
          <a:xfrm>
            <a:off x="1371600" y="1009650"/>
            <a:ext cx="6467475" cy="3637955"/>
          </a:xfrm>
          <a:prstGeom prst="rect">
            <a:avLst/>
          </a:prstGeom>
        </p:spPr>
      </p:pic>
    </p:spTree>
    <p:extLst>
      <p:ext uri="{BB962C8B-B14F-4D97-AF65-F5344CB8AC3E}">
        <p14:creationId xmlns:p14="http://schemas.microsoft.com/office/powerpoint/2010/main" val="2382495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What is Data?</a:t>
            </a:r>
            <a:endParaRPr lang="en-US" sz="2400" b="1" dirty="0">
              <a:solidFill>
                <a:schemeClr val="tx1">
                  <a:lumMod val="75000"/>
                  <a:lumOff val="25000"/>
                </a:schemeClr>
              </a:solidFill>
            </a:endParaRPr>
          </a:p>
        </p:txBody>
      </p:sp>
      <p:sp>
        <p:nvSpPr>
          <p:cNvPr id="10" name="Rounded Rectangle 9"/>
          <p:cNvSpPr/>
          <p:nvPr/>
        </p:nvSpPr>
        <p:spPr>
          <a:xfrm>
            <a:off x="1245593" y="1164821"/>
            <a:ext cx="6464502" cy="61195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rgbClr val="3A3A3A"/>
              </a:solidFill>
              <a:latin typeface="open sans"/>
            </a:endParaRPr>
          </a:p>
          <a:p>
            <a:pPr lvl="0" algn="ctr"/>
            <a:r>
              <a:rPr lang="en-US" sz="1200" dirty="0">
                <a:solidFill>
                  <a:schemeClr val="tx1">
                    <a:lumMod val="75000"/>
                    <a:lumOff val="25000"/>
                  </a:schemeClr>
                </a:solidFill>
              </a:rPr>
              <a:t>Data is the individual unit of information that is defined as figures or facts and stored for later processing</a:t>
            </a:r>
            <a:br>
              <a:rPr lang="en-US" sz="1200" dirty="0">
                <a:solidFill>
                  <a:schemeClr val="tx1">
                    <a:lumMod val="75000"/>
                    <a:lumOff val="25000"/>
                  </a:schemeClr>
                </a:solidFill>
              </a:rPr>
            </a:br>
            <a:endParaRPr lang="en-IN" sz="1200" dirty="0">
              <a:solidFill>
                <a:schemeClr val="tx1">
                  <a:lumMod val="75000"/>
                  <a:lumOff val="25000"/>
                </a:schemeClr>
              </a:solidFill>
            </a:endParaRPr>
          </a:p>
        </p:txBody>
      </p:sp>
      <p:grpSp>
        <p:nvGrpSpPr>
          <p:cNvPr id="8" name="Group 7"/>
          <p:cNvGrpSpPr/>
          <p:nvPr/>
        </p:nvGrpSpPr>
        <p:grpSpPr>
          <a:xfrm>
            <a:off x="7083681" y="2702356"/>
            <a:ext cx="1136419" cy="1499871"/>
            <a:chOff x="6386622" y="1829602"/>
            <a:chExt cx="1074805" cy="1418549"/>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622" y="2527272"/>
              <a:ext cx="568959" cy="56895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9353" y="2679192"/>
              <a:ext cx="568959" cy="56895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6622" y="2114082"/>
              <a:ext cx="674461" cy="674461"/>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2468" y="2311132"/>
              <a:ext cx="568959" cy="568959"/>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6934" y="1829602"/>
              <a:ext cx="568959" cy="568959"/>
            </a:xfrm>
            <a:prstGeom prst="rect">
              <a:avLst/>
            </a:prstGeom>
          </p:spPr>
        </p:pic>
      </p:grpSp>
      <p:sp>
        <p:nvSpPr>
          <p:cNvPr id="16" name="TextBox 15"/>
          <p:cNvSpPr txBox="1"/>
          <p:nvPr/>
        </p:nvSpPr>
        <p:spPr>
          <a:xfrm>
            <a:off x="7035573" y="4229921"/>
            <a:ext cx="2235588" cy="307777"/>
          </a:xfrm>
          <a:prstGeom prst="rect">
            <a:avLst/>
          </a:prstGeom>
          <a:noFill/>
        </p:spPr>
        <p:txBody>
          <a:bodyPr wrap="square" rtlCol="0">
            <a:spAutoFit/>
          </a:bodyPr>
          <a:lstStyle/>
          <a:p>
            <a:r>
              <a:rPr lang="en-US" sz="1400" b="1" dirty="0"/>
              <a:t>Unstructured Data</a:t>
            </a:r>
            <a:endParaRPr lang="en-IN" sz="1400" b="1" dirty="0"/>
          </a:p>
        </p:txBody>
      </p:sp>
      <p:sp>
        <p:nvSpPr>
          <p:cNvPr id="17" name="TextBox 16"/>
          <p:cNvSpPr txBox="1"/>
          <p:nvPr/>
        </p:nvSpPr>
        <p:spPr>
          <a:xfrm>
            <a:off x="1324192" y="4164051"/>
            <a:ext cx="2320310" cy="307777"/>
          </a:xfrm>
          <a:prstGeom prst="rect">
            <a:avLst/>
          </a:prstGeom>
          <a:noFill/>
        </p:spPr>
        <p:txBody>
          <a:bodyPr wrap="square" rtlCol="0">
            <a:spAutoFit/>
          </a:bodyPr>
          <a:lstStyle/>
          <a:p>
            <a:r>
              <a:rPr lang="en-US" sz="1400" b="1" dirty="0"/>
              <a:t>Structured Data</a:t>
            </a:r>
            <a:endParaRPr lang="en-IN" sz="1400" b="1" dirty="0"/>
          </a:p>
        </p:txBody>
      </p:sp>
      <p:grpSp>
        <p:nvGrpSpPr>
          <p:cNvPr id="18" name="Group 17"/>
          <p:cNvGrpSpPr/>
          <p:nvPr/>
        </p:nvGrpSpPr>
        <p:grpSpPr>
          <a:xfrm>
            <a:off x="974089" y="2760567"/>
            <a:ext cx="1647238" cy="1404518"/>
            <a:chOff x="771824" y="1997304"/>
            <a:chExt cx="1557927" cy="1328368"/>
          </a:xfrm>
        </p:grpSpPr>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824" y="1997304"/>
              <a:ext cx="849234" cy="849234"/>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9544" y="2488701"/>
              <a:ext cx="836971" cy="836971"/>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9287" y="2225767"/>
              <a:ext cx="870464" cy="870464"/>
            </a:xfrm>
            <a:prstGeom prst="rect">
              <a:avLst/>
            </a:prstGeom>
          </p:spPr>
        </p:pic>
      </p:grpSp>
      <p:grpSp>
        <p:nvGrpSpPr>
          <p:cNvPr id="22" name="Group 21"/>
          <p:cNvGrpSpPr/>
          <p:nvPr/>
        </p:nvGrpSpPr>
        <p:grpSpPr>
          <a:xfrm>
            <a:off x="4055626" y="2861090"/>
            <a:ext cx="930160" cy="1211268"/>
            <a:chOff x="3796500" y="2110233"/>
            <a:chExt cx="879727" cy="1145592"/>
          </a:xfrm>
        </p:grpSpPr>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03330" y="2782928"/>
              <a:ext cx="472897" cy="472897"/>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96500" y="2571749"/>
              <a:ext cx="568959" cy="568959"/>
            </a:xfrm>
            <a:prstGeom prst="rect">
              <a:avLst/>
            </a:prstGeom>
          </p:spPr>
        </p:pic>
        <p:pic>
          <p:nvPicPr>
            <p:cNvPr id="25" name="Picture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00482" y="2295772"/>
              <a:ext cx="568959" cy="568959"/>
            </a:xfrm>
            <a:prstGeom prst="rect">
              <a:avLst/>
            </a:prstGeom>
          </p:spPr>
        </p:pic>
        <p:pic>
          <p:nvPicPr>
            <p:cNvPr id="26" name="Picture 2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70820" y="2110233"/>
              <a:ext cx="568959" cy="568959"/>
            </a:xfrm>
            <a:prstGeom prst="rect">
              <a:avLst/>
            </a:prstGeom>
          </p:spPr>
        </p:pic>
      </p:grpSp>
      <p:sp>
        <p:nvSpPr>
          <p:cNvPr id="27" name="TextBox 26"/>
          <p:cNvSpPr txBox="1"/>
          <p:nvPr/>
        </p:nvSpPr>
        <p:spPr>
          <a:xfrm>
            <a:off x="3806666" y="4202227"/>
            <a:ext cx="2358339" cy="307777"/>
          </a:xfrm>
          <a:prstGeom prst="rect">
            <a:avLst/>
          </a:prstGeom>
          <a:noFill/>
        </p:spPr>
        <p:txBody>
          <a:bodyPr wrap="square" rtlCol="0">
            <a:spAutoFit/>
          </a:bodyPr>
          <a:lstStyle/>
          <a:p>
            <a:r>
              <a:rPr lang="en-US" sz="1400" b="1" dirty="0"/>
              <a:t>Semi-structured Data</a:t>
            </a:r>
            <a:endParaRPr lang="en-IN" sz="1400" b="1" dirty="0"/>
          </a:p>
        </p:txBody>
      </p:sp>
      <p:sp>
        <p:nvSpPr>
          <p:cNvPr id="2" name="TextBox 1"/>
          <p:cNvSpPr txBox="1"/>
          <p:nvPr/>
        </p:nvSpPr>
        <p:spPr>
          <a:xfrm>
            <a:off x="3927003" y="2431139"/>
            <a:ext cx="1015984" cy="300082"/>
          </a:xfrm>
          <a:prstGeom prst="rect">
            <a:avLst/>
          </a:prstGeom>
          <a:noFill/>
        </p:spPr>
        <p:txBody>
          <a:bodyPr wrap="none" rtlCol="0">
            <a:spAutoFit/>
          </a:bodyPr>
          <a:lstStyle/>
          <a:p>
            <a:r>
              <a:rPr lang="en-US" b="1" dirty="0">
                <a:solidFill>
                  <a:schemeClr val="tx1">
                    <a:lumMod val="85000"/>
                    <a:lumOff val="15000"/>
                  </a:schemeClr>
                </a:solidFill>
              </a:rPr>
              <a:t>Data Types:</a:t>
            </a:r>
            <a:endParaRPr lang="en-IN" b="1" dirty="0">
              <a:solidFill>
                <a:schemeClr val="tx1">
                  <a:lumMod val="85000"/>
                  <a:lumOff val="15000"/>
                </a:schemeClr>
              </a:solidFill>
            </a:endParaRPr>
          </a:p>
        </p:txBody>
      </p:sp>
    </p:spTree>
    <p:extLst>
      <p:ext uri="{BB962C8B-B14F-4D97-AF65-F5344CB8AC3E}">
        <p14:creationId xmlns:p14="http://schemas.microsoft.com/office/powerpoint/2010/main" val="1572097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Why Hadoop? </a:t>
            </a:r>
          </a:p>
        </p:txBody>
      </p:sp>
      <p:sp>
        <p:nvSpPr>
          <p:cNvPr id="6" name="Rectangle 5">
            <a:extLst>
              <a:ext uri="{FF2B5EF4-FFF2-40B4-BE49-F238E27FC236}">
                <a16:creationId xmlns:a16="http://schemas.microsoft.com/office/drawing/2014/main" id="{47320F4D-7DDD-4804-A56D-983C070A5A39}"/>
              </a:ext>
            </a:extLst>
          </p:cNvPr>
          <p:cNvSpPr/>
          <p:nvPr/>
        </p:nvSpPr>
        <p:spPr>
          <a:xfrm>
            <a:off x="2435122" y="1112834"/>
            <a:ext cx="5580469" cy="3077766"/>
          </a:xfrm>
          <a:prstGeom prst="rect">
            <a:avLst/>
          </a:prstGeom>
        </p:spPr>
        <p:txBody>
          <a:bodyPr wrap="square">
            <a:spAutoFit/>
          </a:bodyPr>
          <a:lstStyle/>
          <a:p>
            <a:pPr algn="just">
              <a:lnSpc>
                <a:spcPct val="200000"/>
              </a:lnSpc>
              <a:buClr>
                <a:srgbClr val="0070C0"/>
              </a:buClr>
            </a:pPr>
            <a:r>
              <a:rPr lang="en-US" sz="1600" b="1" dirty="0"/>
              <a:t>Flexible</a:t>
            </a:r>
          </a:p>
          <a:p>
            <a:pPr marL="171450" indent="-171450">
              <a:lnSpc>
                <a:spcPct val="200000"/>
              </a:lnSpc>
              <a:buClr>
                <a:srgbClr val="0070C0"/>
              </a:buClr>
              <a:buFont typeface="Arial" panose="020B0604020202020204" pitchFamily="34" charset="0"/>
              <a:buChar char="•"/>
            </a:pPr>
            <a:r>
              <a:rPr lang="en-US" dirty="0"/>
              <a:t>A major challenge for any company or organization is the handling of </a:t>
            </a:r>
            <a:r>
              <a:rPr lang="en-US" b="1" dirty="0"/>
              <a:t>structured</a:t>
            </a:r>
            <a:r>
              <a:rPr lang="en-US" dirty="0"/>
              <a:t> and </a:t>
            </a:r>
            <a:r>
              <a:rPr lang="en-US" b="1" dirty="0"/>
              <a:t>unstructured</a:t>
            </a:r>
            <a:r>
              <a:rPr lang="en-US" dirty="0"/>
              <a:t> </a:t>
            </a:r>
            <a:r>
              <a:rPr lang="en-US" b="1" dirty="0"/>
              <a:t>data</a:t>
            </a:r>
            <a:r>
              <a:rPr lang="en-US" dirty="0"/>
              <a:t> available in Big Data</a:t>
            </a:r>
          </a:p>
          <a:p>
            <a:pPr marL="171450" indent="-171450">
              <a:lnSpc>
                <a:spcPct val="200000"/>
              </a:lnSpc>
              <a:buClr>
                <a:srgbClr val="0070C0"/>
              </a:buClr>
              <a:buFont typeface="Arial" panose="020B0604020202020204" pitchFamily="34" charset="0"/>
              <a:buChar char="•"/>
            </a:pPr>
            <a:r>
              <a:rPr lang="en-US" dirty="0"/>
              <a:t> Hadoop is very </a:t>
            </a:r>
            <a:r>
              <a:rPr lang="en-US" b="1" dirty="0"/>
              <a:t>flexible</a:t>
            </a:r>
            <a:r>
              <a:rPr lang="en-US" dirty="0"/>
              <a:t> and handles structured and unstructured data efficiently</a:t>
            </a:r>
          </a:p>
          <a:p>
            <a:pPr marL="171450" indent="-171450">
              <a:lnSpc>
                <a:spcPct val="200000"/>
              </a:lnSpc>
              <a:buClr>
                <a:srgbClr val="0070C0"/>
              </a:buClr>
              <a:buFont typeface="Arial" panose="020B0604020202020204" pitchFamily="34" charset="0"/>
              <a:buChar char="•"/>
            </a:pPr>
            <a:r>
              <a:rPr lang="en-US" dirty="0"/>
              <a:t>Hadoop can also handle </a:t>
            </a:r>
            <a:r>
              <a:rPr lang="en-US" b="1" dirty="0"/>
              <a:t>encoded data </a:t>
            </a:r>
            <a:r>
              <a:rPr lang="en-US" dirty="0"/>
              <a:t>and process it according to company needs</a:t>
            </a:r>
          </a:p>
        </p:txBody>
      </p:sp>
      <p:pic>
        <p:nvPicPr>
          <p:cNvPr id="2" name="Picture 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84505" y="1937494"/>
            <a:ext cx="1428445" cy="1428445"/>
          </a:xfrm>
          <a:prstGeom prst="rect">
            <a:avLst/>
          </a:prstGeom>
        </p:spPr>
      </p:pic>
      <p:pic>
        <p:nvPicPr>
          <p:cNvPr id="10" name="Picture 9"/>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4030" y="1937493"/>
            <a:ext cx="1428445" cy="1428445"/>
          </a:xfrm>
          <a:prstGeom prst="rect">
            <a:avLst/>
          </a:prstGeom>
        </p:spPr>
      </p:pic>
      <p:pic>
        <p:nvPicPr>
          <p:cNvPr id="11" name="Picture 1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03555" y="1935893"/>
            <a:ext cx="1428445" cy="1428445"/>
          </a:xfrm>
          <a:prstGeom prst="rect">
            <a:avLst/>
          </a:prstGeom>
        </p:spPr>
      </p:pic>
      <p:pic>
        <p:nvPicPr>
          <p:cNvPr id="12" name="Picture 1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84505" y="1937494"/>
            <a:ext cx="1428445" cy="1428445"/>
          </a:xfrm>
          <a:prstGeom prst="rect">
            <a:avLst/>
          </a:prstGeom>
        </p:spPr>
      </p:pic>
    </p:spTree>
    <p:extLst>
      <p:ext uri="{BB962C8B-B14F-4D97-AF65-F5344CB8AC3E}">
        <p14:creationId xmlns:p14="http://schemas.microsoft.com/office/powerpoint/2010/main" val="1216182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Why Hadoop? </a:t>
            </a:r>
          </a:p>
        </p:txBody>
      </p:sp>
      <p:sp>
        <p:nvSpPr>
          <p:cNvPr id="6" name="Rectangle 5">
            <a:extLst>
              <a:ext uri="{FF2B5EF4-FFF2-40B4-BE49-F238E27FC236}">
                <a16:creationId xmlns:a16="http://schemas.microsoft.com/office/drawing/2014/main" id="{47320F4D-7DDD-4804-A56D-983C070A5A39}"/>
              </a:ext>
            </a:extLst>
          </p:cNvPr>
          <p:cNvSpPr/>
          <p:nvPr/>
        </p:nvSpPr>
        <p:spPr>
          <a:xfrm>
            <a:off x="2435122" y="1112834"/>
            <a:ext cx="5935589" cy="2246769"/>
          </a:xfrm>
          <a:prstGeom prst="rect">
            <a:avLst/>
          </a:prstGeom>
        </p:spPr>
        <p:txBody>
          <a:bodyPr wrap="square">
            <a:spAutoFit/>
          </a:bodyPr>
          <a:lstStyle/>
          <a:p>
            <a:pPr lvl="0" algn="just">
              <a:lnSpc>
                <a:spcPct val="200000"/>
              </a:lnSpc>
              <a:buClr>
                <a:srgbClr val="0070C0"/>
              </a:buClr>
            </a:pPr>
            <a:r>
              <a:rPr lang="en-US" sz="1600" b="1" dirty="0">
                <a:solidFill>
                  <a:prstClr val="black"/>
                </a:solidFill>
              </a:rPr>
              <a:t>Scalable </a:t>
            </a:r>
            <a:endParaRPr lang="en-US" sz="1400" b="1" dirty="0">
              <a:solidFill>
                <a:prstClr val="black"/>
              </a:solidFill>
            </a:endParaRPr>
          </a:p>
          <a:p>
            <a:pPr marL="171450" lvl="0" indent="-171450" algn="just">
              <a:lnSpc>
                <a:spcPct val="200000"/>
              </a:lnSpc>
              <a:buClr>
                <a:srgbClr val="0070C0"/>
              </a:buClr>
              <a:buFont typeface="Arial" panose="020B0604020202020204" pitchFamily="34" charset="0"/>
              <a:buChar char="•"/>
            </a:pPr>
            <a:r>
              <a:rPr lang="en-US" dirty="0">
                <a:solidFill>
                  <a:prstClr val="black"/>
                </a:solidFill>
              </a:rPr>
              <a:t>Additional nodes can be added when the maximum size of the </a:t>
            </a:r>
            <a:r>
              <a:rPr lang="en-US" b="1" dirty="0">
                <a:solidFill>
                  <a:prstClr val="black"/>
                </a:solidFill>
              </a:rPr>
              <a:t>storage nodes </a:t>
            </a:r>
            <a:r>
              <a:rPr lang="en-US" dirty="0">
                <a:solidFill>
                  <a:prstClr val="black"/>
                </a:solidFill>
              </a:rPr>
              <a:t>is reached, making the Hadoop framework easily scalable across the spectrum </a:t>
            </a:r>
          </a:p>
          <a:p>
            <a:pPr marL="171450" lvl="0" indent="-171450" algn="just">
              <a:lnSpc>
                <a:spcPct val="200000"/>
              </a:lnSpc>
              <a:buClr>
                <a:srgbClr val="0070C0"/>
              </a:buClr>
              <a:buFont typeface="Arial" panose="020B0604020202020204" pitchFamily="34" charset="0"/>
              <a:buChar char="•"/>
            </a:pPr>
            <a:r>
              <a:rPr lang="en-US" dirty="0">
                <a:solidFill>
                  <a:prstClr val="black"/>
                </a:solidFill>
              </a:rPr>
              <a:t>The nodes are </a:t>
            </a:r>
            <a:r>
              <a:rPr lang="en-US" b="1" dirty="0">
                <a:solidFill>
                  <a:prstClr val="black"/>
                </a:solidFill>
              </a:rPr>
              <a:t>independent</a:t>
            </a:r>
            <a:r>
              <a:rPr lang="en-US" dirty="0">
                <a:solidFill>
                  <a:prstClr val="black"/>
                </a:solidFill>
              </a:rPr>
              <a:t> of each other, so adding a new node to the cluster will not be difficult</a:t>
            </a:r>
          </a:p>
        </p:txBody>
      </p:sp>
      <p:pic>
        <p:nvPicPr>
          <p:cNvPr id="2" name="Picture 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3479" y="2082800"/>
            <a:ext cx="1060450" cy="1060450"/>
          </a:xfrm>
          <a:prstGeom prst="rect">
            <a:avLst/>
          </a:prstGeom>
        </p:spPr>
      </p:pic>
    </p:spTree>
    <p:extLst>
      <p:ext uri="{BB962C8B-B14F-4D97-AF65-F5344CB8AC3E}">
        <p14:creationId xmlns:p14="http://schemas.microsoft.com/office/powerpoint/2010/main" val="495719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Why Hadoop? </a:t>
            </a:r>
          </a:p>
        </p:txBody>
      </p:sp>
      <p:sp>
        <p:nvSpPr>
          <p:cNvPr id="6" name="Rectangle 5">
            <a:extLst>
              <a:ext uri="{FF2B5EF4-FFF2-40B4-BE49-F238E27FC236}">
                <a16:creationId xmlns:a16="http://schemas.microsoft.com/office/drawing/2014/main" id="{47320F4D-7DDD-4804-A56D-983C070A5A39}"/>
              </a:ext>
            </a:extLst>
          </p:cNvPr>
          <p:cNvSpPr/>
          <p:nvPr/>
        </p:nvSpPr>
        <p:spPr>
          <a:xfrm>
            <a:off x="2435122" y="1112834"/>
            <a:ext cx="5935589" cy="2662267"/>
          </a:xfrm>
          <a:prstGeom prst="rect">
            <a:avLst/>
          </a:prstGeom>
        </p:spPr>
        <p:txBody>
          <a:bodyPr wrap="square">
            <a:spAutoFit/>
          </a:bodyPr>
          <a:lstStyle/>
          <a:p>
            <a:pPr lvl="0" algn="just">
              <a:lnSpc>
                <a:spcPct val="200000"/>
              </a:lnSpc>
              <a:buClr>
                <a:srgbClr val="0070C0"/>
              </a:buClr>
            </a:pPr>
            <a:r>
              <a:rPr lang="en-US" sz="1600" b="1" dirty="0">
                <a:solidFill>
                  <a:prstClr val="black"/>
                </a:solidFill>
              </a:rPr>
              <a:t>Fault Tolerant</a:t>
            </a:r>
          </a:p>
          <a:p>
            <a:pPr marL="171450" lvl="0" indent="-171450">
              <a:lnSpc>
                <a:spcPct val="200000"/>
              </a:lnSpc>
              <a:buClr>
                <a:srgbClr val="0070C0"/>
              </a:buClr>
              <a:buFont typeface="Arial" panose="020B0604020202020204" pitchFamily="34" charset="0"/>
              <a:buChar char="•"/>
            </a:pPr>
            <a:r>
              <a:rPr lang="en-US" dirty="0">
                <a:solidFill>
                  <a:prstClr val="black"/>
                </a:solidFill>
              </a:rPr>
              <a:t>Whenever data is stored in HDFS, it gets </a:t>
            </a:r>
            <a:r>
              <a:rPr lang="en-US" b="1" dirty="0">
                <a:solidFill>
                  <a:prstClr val="black"/>
                </a:solidFill>
              </a:rPr>
              <a:t>replicated</a:t>
            </a:r>
            <a:r>
              <a:rPr lang="en-US" dirty="0">
                <a:solidFill>
                  <a:prstClr val="black"/>
                </a:solidFill>
              </a:rPr>
              <a:t> </a:t>
            </a:r>
            <a:r>
              <a:rPr lang="en-US" b="1" dirty="0">
                <a:solidFill>
                  <a:prstClr val="black"/>
                </a:solidFill>
              </a:rPr>
              <a:t>three times </a:t>
            </a:r>
            <a:r>
              <a:rPr lang="en-US" dirty="0">
                <a:solidFill>
                  <a:prstClr val="black"/>
                </a:solidFill>
              </a:rPr>
              <a:t>at </a:t>
            </a:r>
            <a:r>
              <a:rPr lang="en-US" b="1" dirty="0">
                <a:solidFill>
                  <a:prstClr val="black"/>
                </a:solidFill>
              </a:rPr>
              <a:t>multiple locations</a:t>
            </a:r>
            <a:r>
              <a:rPr lang="en-US" dirty="0">
                <a:solidFill>
                  <a:prstClr val="black"/>
                </a:solidFill>
              </a:rPr>
              <a:t> in the cluster</a:t>
            </a:r>
          </a:p>
          <a:p>
            <a:pPr marL="171450" lvl="0" indent="-171450">
              <a:lnSpc>
                <a:spcPct val="200000"/>
              </a:lnSpc>
              <a:buClr>
                <a:srgbClr val="0070C0"/>
              </a:buClr>
              <a:buFont typeface="Arial" panose="020B0604020202020204" pitchFamily="34" charset="0"/>
              <a:buChar char="•"/>
            </a:pPr>
            <a:r>
              <a:rPr lang="en-US" dirty="0">
                <a:solidFill>
                  <a:prstClr val="black"/>
                </a:solidFill>
              </a:rPr>
              <a:t>So, even if one or two of the systems collapse, the file will still be available on the backup system so that it can be easily retrieved</a:t>
            </a:r>
          </a:p>
          <a:p>
            <a:pPr marL="171450" lvl="0" indent="-171450">
              <a:lnSpc>
                <a:spcPct val="200000"/>
              </a:lnSpc>
              <a:buClr>
                <a:srgbClr val="0070C0"/>
              </a:buClr>
              <a:buFont typeface="Arial" panose="020B0604020202020204" pitchFamily="34" charset="0"/>
              <a:buChar char="•"/>
            </a:pPr>
            <a:r>
              <a:rPr lang="en-US" dirty="0">
                <a:solidFill>
                  <a:prstClr val="black"/>
                </a:solidFill>
              </a:rPr>
              <a:t>Hadoop is </a:t>
            </a:r>
            <a:r>
              <a:rPr lang="en-US" b="1" dirty="0">
                <a:solidFill>
                  <a:prstClr val="black"/>
                </a:solidFill>
              </a:rPr>
              <a:t>bulletproof</a:t>
            </a:r>
            <a:r>
              <a:rPr lang="en-US" dirty="0">
                <a:solidFill>
                  <a:prstClr val="black"/>
                </a:solidFill>
              </a:rPr>
              <a:t> in terms of fault tolerance</a:t>
            </a:r>
            <a:endParaRPr lang="en-US" sz="1200" dirty="0">
              <a:solidFill>
                <a:prstClr val="black"/>
              </a:solidFill>
            </a:endParaRPr>
          </a:p>
        </p:txBody>
      </p:sp>
      <p:pic>
        <p:nvPicPr>
          <p:cNvPr id="2" name="Picture 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3405" y="2028710"/>
            <a:ext cx="1199845" cy="1199845"/>
          </a:xfrm>
          <a:prstGeom prst="rect">
            <a:avLst/>
          </a:prstGeom>
        </p:spPr>
      </p:pic>
    </p:spTree>
    <p:extLst>
      <p:ext uri="{BB962C8B-B14F-4D97-AF65-F5344CB8AC3E}">
        <p14:creationId xmlns:p14="http://schemas.microsoft.com/office/powerpoint/2010/main" val="2211231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Why Hadoop? </a:t>
            </a:r>
          </a:p>
        </p:txBody>
      </p:sp>
      <p:sp>
        <p:nvSpPr>
          <p:cNvPr id="6" name="Rectangle 5">
            <a:extLst>
              <a:ext uri="{FF2B5EF4-FFF2-40B4-BE49-F238E27FC236}">
                <a16:creationId xmlns:a16="http://schemas.microsoft.com/office/drawing/2014/main" id="{47320F4D-7DDD-4804-A56D-983C070A5A39}"/>
              </a:ext>
            </a:extLst>
          </p:cNvPr>
          <p:cNvSpPr/>
          <p:nvPr/>
        </p:nvSpPr>
        <p:spPr>
          <a:xfrm>
            <a:off x="2435122" y="1112834"/>
            <a:ext cx="5935589" cy="2662267"/>
          </a:xfrm>
          <a:prstGeom prst="rect">
            <a:avLst/>
          </a:prstGeom>
        </p:spPr>
        <p:txBody>
          <a:bodyPr wrap="square">
            <a:spAutoFit/>
          </a:bodyPr>
          <a:lstStyle/>
          <a:p>
            <a:pPr lvl="0" algn="just">
              <a:lnSpc>
                <a:spcPct val="200000"/>
              </a:lnSpc>
              <a:buClr>
                <a:srgbClr val="0070C0"/>
              </a:buClr>
            </a:pPr>
            <a:r>
              <a:rPr lang="en-US" sz="1600" b="1" dirty="0">
                <a:solidFill>
                  <a:prstClr val="black"/>
                </a:solidFill>
              </a:rPr>
              <a:t>High Speed Data Processing</a:t>
            </a:r>
          </a:p>
          <a:p>
            <a:pPr marL="171450" lvl="0" indent="-171450">
              <a:lnSpc>
                <a:spcPct val="200000"/>
              </a:lnSpc>
              <a:buClr>
                <a:srgbClr val="0070C0"/>
              </a:buClr>
              <a:buFont typeface="Arial" panose="020B0604020202020204" pitchFamily="34" charset="0"/>
              <a:buChar char="•"/>
            </a:pPr>
            <a:r>
              <a:rPr lang="en-US" dirty="0">
                <a:solidFill>
                  <a:prstClr val="black"/>
                </a:solidFill>
              </a:rPr>
              <a:t>Hadoop works on the concept of </a:t>
            </a:r>
            <a:r>
              <a:rPr lang="en-US" b="1" dirty="0">
                <a:solidFill>
                  <a:prstClr val="black"/>
                </a:solidFill>
              </a:rPr>
              <a:t>parallel processing</a:t>
            </a:r>
          </a:p>
          <a:p>
            <a:pPr marL="171450" lvl="0" indent="-171450">
              <a:lnSpc>
                <a:spcPct val="200000"/>
              </a:lnSpc>
              <a:buClr>
                <a:srgbClr val="0070C0"/>
              </a:buClr>
              <a:buFont typeface="Arial" panose="020B0604020202020204" pitchFamily="34" charset="0"/>
              <a:buChar char="•"/>
            </a:pPr>
            <a:r>
              <a:rPr lang="en-US" dirty="0">
                <a:solidFill>
                  <a:prstClr val="black"/>
                </a:solidFill>
              </a:rPr>
              <a:t>It can perform batch processes </a:t>
            </a:r>
            <a:r>
              <a:rPr lang="en-US" b="1" dirty="0">
                <a:solidFill>
                  <a:prstClr val="black"/>
                </a:solidFill>
              </a:rPr>
              <a:t>10 times faster </a:t>
            </a:r>
            <a:r>
              <a:rPr lang="en-US" dirty="0">
                <a:solidFill>
                  <a:prstClr val="black"/>
                </a:solidFill>
              </a:rPr>
              <a:t>than on a singlethreaded server or on the mainframe</a:t>
            </a:r>
          </a:p>
          <a:p>
            <a:pPr marL="171450" lvl="0" indent="-171450">
              <a:lnSpc>
                <a:spcPct val="200000"/>
              </a:lnSpc>
              <a:buClr>
                <a:srgbClr val="0070C0"/>
              </a:buClr>
              <a:buFont typeface="Arial" panose="020B0604020202020204" pitchFamily="34" charset="0"/>
              <a:buChar char="•"/>
            </a:pPr>
            <a:r>
              <a:rPr lang="en-US" dirty="0">
                <a:solidFill>
                  <a:prstClr val="black"/>
                </a:solidFill>
              </a:rPr>
              <a:t>Hadoop is a comparatively </a:t>
            </a:r>
            <a:r>
              <a:rPr lang="en-US" b="1" dirty="0">
                <a:solidFill>
                  <a:prstClr val="black"/>
                </a:solidFill>
              </a:rPr>
              <a:t>cheaper</a:t>
            </a:r>
            <a:r>
              <a:rPr lang="en-US" dirty="0">
                <a:solidFill>
                  <a:prstClr val="black"/>
                </a:solidFill>
              </a:rPr>
              <a:t> and </a:t>
            </a:r>
            <a:r>
              <a:rPr lang="en-US" b="1" dirty="0">
                <a:solidFill>
                  <a:prstClr val="black"/>
                </a:solidFill>
              </a:rPr>
              <a:t>cost-effective</a:t>
            </a:r>
            <a:r>
              <a:rPr lang="en-US" dirty="0">
                <a:solidFill>
                  <a:prstClr val="black"/>
                </a:solidFill>
              </a:rPr>
              <a:t> way of handling Big Data than the other frameworks</a:t>
            </a:r>
          </a:p>
        </p:txBody>
      </p:sp>
      <p:pic>
        <p:nvPicPr>
          <p:cNvPr id="2" name="Picture 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5460" y="1981200"/>
            <a:ext cx="1206499" cy="1206499"/>
          </a:xfrm>
          <a:prstGeom prst="rect">
            <a:avLst/>
          </a:prstGeom>
        </p:spPr>
      </p:pic>
      <p:sp>
        <p:nvSpPr>
          <p:cNvPr id="8" name="Rectangle 7"/>
          <p:cNvSpPr/>
          <p:nvPr/>
        </p:nvSpPr>
        <p:spPr>
          <a:xfrm>
            <a:off x="287079" y="4546806"/>
            <a:ext cx="6318002" cy="245951"/>
          </a:xfrm>
          <a:prstGeom prst="rect">
            <a:avLst/>
          </a:prstGeom>
          <a:solidFill>
            <a:schemeClr val="bg1">
              <a:lumMod val="85000"/>
            </a:schemeClr>
          </a:solidFill>
          <a:ln>
            <a:solidFill>
              <a:schemeClr val="tx1"/>
            </a:solidFill>
            <a:prstDash val="dashDot"/>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i="1" dirty="0">
                <a:solidFill>
                  <a:schemeClr val="tx1"/>
                </a:solidFill>
              </a:rPr>
              <a:t>In the 2014, a team from Databricks used a 207-node Spark cluster to sort 100 TB of data in 1,406 seconds, i.e., 4.27 TB in 1 minute!</a:t>
            </a:r>
          </a:p>
        </p:txBody>
      </p:sp>
    </p:spTree>
    <p:extLst>
      <p:ext uri="{BB962C8B-B14F-4D97-AF65-F5344CB8AC3E}">
        <p14:creationId xmlns:p14="http://schemas.microsoft.com/office/powerpoint/2010/main" val="3110177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Hadoop vs RDBMS</a:t>
            </a:r>
          </a:p>
        </p:txBody>
      </p:sp>
      <p:grpSp>
        <p:nvGrpSpPr>
          <p:cNvPr id="17" name="Group 16"/>
          <p:cNvGrpSpPr/>
          <p:nvPr/>
        </p:nvGrpSpPr>
        <p:grpSpPr>
          <a:xfrm>
            <a:off x="2045486" y="899482"/>
            <a:ext cx="1100697" cy="981673"/>
            <a:chOff x="2189041" y="893379"/>
            <a:chExt cx="1100697" cy="981673"/>
          </a:xfrm>
        </p:grpSpPr>
        <p:sp>
          <p:nvSpPr>
            <p:cNvPr id="16" name="Oval 15"/>
            <p:cNvSpPr/>
            <p:nvPr/>
          </p:nvSpPr>
          <p:spPr>
            <a:xfrm>
              <a:off x="2189041" y="893379"/>
              <a:ext cx="1100697" cy="981673"/>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Picture 4" descr="Image result for hadoop 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0545" y="1050222"/>
              <a:ext cx="959324" cy="7500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298294" y="899481"/>
            <a:ext cx="1100697" cy="981673"/>
            <a:chOff x="5532115" y="873279"/>
            <a:chExt cx="1100697" cy="981673"/>
          </a:xfrm>
        </p:grpSpPr>
        <p:sp>
          <p:nvSpPr>
            <p:cNvPr id="77" name="Oval 76"/>
            <p:cNvSpPr/>
            <p:nvPr/>
          </p:nvSpPr>
          <p:spPr>
            <a:xfrm>
              <a:off x="5532115" y="873279"/>
              <a:ext cx="1100697" cy="981673"/>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8" name="Picture 8"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7641" y="994166"/>
              <a:ext cx="669924" cy="6699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656716" y="1946473"/>
            <a:ext cx="2885001" cy="720221"/>
            <a:chOff x="5257395" y="1878165"/>
            <a:chExt cx="2885001" cy="720221"/>
          </a:xfrm>
        </p:grpSpPr>
        <p:sp>
          <p:nvSpPr>
            <p:cNvPr id="72" name="Rounded Rectangle 71"/>
            <p:cNvSpPr/>
            <p:nvPr/>
          </p:nvSpPr>
          <p:spPr>
            <a:xfrm>
              <a:off x="5257395" y="1878165"/>
              <a:ext cx="2885001" cy="7202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p:cNvGrpSpPr/>
            <p:nvPr/>
          </p:nvGrpSpPr>
          <p:grpSpPr>
            <a:xfrm>
              <a:off x="5445692" y="1973605"/>
              <a:ext cx="643898" cy="549020"/>
              <a:chOff x="771824" y="1997304"/>
              <a:chExt cx="1557927" cy="1328368"/>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824" y="1997304"/>
                <a:ext cx="849234" cy="84923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544" y="2488701"/>
                <a:ext cx="836971" cy="836971"/>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9287" y="2225767"/>
                <a:ext cx="870464" cy="870464"/>
              </a:xfrm>
              <a:prstGeom prst="rect">
                <a:avLst/>
              </a:prstGeom>
            </p:spPr>
          </p:pic>
        </p:grpSp>
        <p:sp>
          <p:nvSpPr>
            <p:cNvPr id="50" name="TextBox 49"/>
            <p:cNvSpPr txBox="1"/>
            <p:nvPr/>
          </p:nvSpPr>
          <p:spPr>
            <a:xfrm>
              <a:off x="6075747" y="2166211"/>
              <a:ext cx="2022372" cy="246221"/>
            </a:xfrm>
            <a:prstGeom prst="rect">
              <a:avLst/>
            </a:prstGeom>
            <a:noFill/>
          </p:spPr>
          <p:txBody>
            <a:bodyPr wrap="square" rtlCol="0">
              <a:spAutoFit/>
            </a:bodyPr>
            <a:lstStyle/>
            <a:p>
              <a:pPr algn="ctr"/>
              <a:r>
                <a:rPr lang="en-US" sz="1000" b="1" dirty="0"/>
                <a:t>Mainly used for structured data</a:t>
              </a:r>
              <a:endParaRPr lang="en-IN" sz="1000" b="1" dirty="0"/>
            </a:p>
          </p:txBody>
        </p:sp>
      </p:grpSp>
      <p:grpSp>
        <p:nvGrpSpPr>
          <p:cNvPr id="3" name="Group 2"/>
          <p:cNvGrpSpPr/>
          <p:nvPr/>
        </p:nvGrpSpPr>
        <p:grpSpPr>
          <a:xfrm>
            <a:off x="1259116" y="1944440"/>
            <a:ext cx="2975653" cy="726287"/>
            <a:chOff x="1371689" y="1875052"/>
            <a:chExt cx="2975653" cy="726287"/>
          </a:xfrm>
        </p:grpSpPr>
        <p:sp>
          <p:nvSpPr>
            <p:cNvPr id="71" name="Rounded Rectangle 70"/>
            <p:cNvSpPr/>
            <p:nvPr/>
          </p:nvSpPr>
          <p:spPr>
            <a:xfrm>
              <a:off x="1371689" y="1881118"/>
              <a:ext cx="2885001" cy="7202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p:cNvGrpSpPr/>
            <p:nvPr/>
          </p:nvGrpSpPr>
          <p:grpSpPr>
            <a:xfrm>
              <a:off x="1519363" y="1875052"/>
              <a:ext cx="929772" cy="701307"/>
              <a:chOff x="1212746" y="2046574"/>
              <a:chExt cx="2697776" cy="2034875"/>
            </a:xfrm>
          </p:grpSpPr>
          <p:grpSp>
            <p:nvGrpSpPr>
              <p:cNvPr id="29" name="Group 28"/>
              <p:cNvGrpSpPr/>
              <p:nvPr/>
            </p:nvGrpSpPr>
            <p:grpSpPr>
              <a:xfrm>
                <a:off x="2835717" y="2343044"/>
                <a:ext cx="1074805" cy="1418549"/>
                <a:chOff x="6386622" y="1829602"/>
                <a:chExt cx="1074805" cy="1418549"/>
              </a:xfrm>
            </p:grpSpPr>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86622" y="2527272"/>
                  <a:ext cx="568959" cy="568959"/>
                </a:xfrm>
                <a:prstGeom prst="rect">
                  <a:avLst/>
                </a:prstGeom>
              </p:spPr>
            </p:pic>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29353" y="2679192"/>
                  <a:ext cx="568959" cy="568959"/>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6622" y="2114082"/>
                  <a:ext cx="674461" cy="674461"/>
                </a:xfrm>
                <a:prstGeom prst="rect">
                  <a:avLst/>
                </a:prstGeom>
              </p:spPr>
            </p:pic>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92468" y="2311132"/>
                  <a:ext cx="568959" cy="568959"/>
                </a:xfrm>
                <a:prstGeom prst="rect">
                  <a:avLst/>
                </a:prstGeom>
              </p:spPr>
            </p:pic>
            <p:pic>
              <p:nvPicPr>
                <p:cNvPr id="34" name="Pictur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26934" y="1829602"/>
                  <a:ext cx="568959" cy="568959"/>
                </a:xfrm>
                <a:prstGeom prst="rect">
                  <a:avLst/>
                </a:prstGeom>
              </p:spPr>
            </p:pic>
          </p:grpSp>
          <p:grpSp>
            <p:nvGrpSpPr>
              <p:cNvPr id="35" name="Group 34"/>
              <p:cNvGrpSpPr/>
              <p:nvPr/>
            </p:nvGrpSpPr>
            <p:grpSpPr>
              <a:xfrm>
                <a:off x="1212746" y="2046574"/>
                <a:ext cx="1557927" cy="1328368"/>
                <a:chOff x="771824" y="1997304"/>
                <a:chExt cx="1557927" cy="1328368"/>
              </a:xfrm>
            </p:grpSpPr>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824" y="1997304"/>
                  <a:ext cx="849234" cy="849234"/>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544" y="2488701"/>
                  <a:ext cx="836971" cy="836971"/>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9287" y="2225767"/>
                  <a:ext cx="870464" cy="870464"/>
                </a:xfrm>
                <a:prstGeom prst="rect">
                  <a:avLst/>
                </a:prstGeom>
              </p:spPr>
            </p:pic>
          </p:grpSp>
          <p:grpSp>
            <p:nvGrpSpPr>
              <p:cNvPr id="39" name="Group 38"/>
              <p:cNvGrpSpPr/>
              <p:nvPr/>
            </p:nvGrpSpPr>
            <p:grpSpPr>
              <a:xfrm>
                <a:off x="2193006" y="2935857"/>
                <a:ext cx="879727" cy="1145592"/>
                <a:chOff x="3796500" y="2110233"/>
                <a:chExt cx="879727" cy="1145592"/>
              </a:xfrm>
            </p:grpSpPr>
            <p:pic>
              <p:nvPicPr>
                <p:cNvPr id="40" name="Picture 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03330" y="2782928"/>
                  <a:ext cx="472897" cy="472897"/>
                </a:xfrm>
                <a:prstGeom prst="rect">
                  <a:avLst/>
                </a:prstGeom>
              </p:spPr>
            </p:pic>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96500" y="2571749"/>
                  <a:ext cx="568959" cy="568959"/>
                </a:xfrm>
                <a:prstGeom prst="rect">
                  <a:avLst/>
                </a:prstGeom>
              </p:spPr>
            </p:pic>
            <p:pic>
              <p:nvPicPr>
                <p:cNvPr id="42" name="Picture 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00482" y="2295772"/>
                  <a:ext cx="568959" cy="568959"/>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70820" y="2110233"/>
                  <a:ext cx="568959" cy="568959"/>
                </a:xfrm>
                <a:prstGeom prst="rect">
                  <a:avLst/>
                </a:prstGeom>
              </p:spPr>
            </p:pic>
          </p:grpSp>
        </p:grpSp>
        <p:sp>
          <p:nvSpPr>
            <p:cNvPr id="51" name="TextBox 50"/>
            <p:cNvSpPr txBox="1"/>
            <p:nvPr/>
          </p:nvSpPr>
          <p:spPr>
            <a:xfrm>
              <a:off x="2392084" y="2019473"/>
              <a:ext cx="1955258" cy="553998"/>
            </a:xfrm>
            <a:prstGeom prst="rect">
              <a:avLst/>
            </a:prstGeom>
            <a:noFill/>
          </p:spPr>
          <p:txBody>
            <a:bodyPr wrap="square" rtlCol="0">
              <a:spAutoFit/>
            </a:bodyPr>
            <a:lstStyle/>
            <a:p>
              <a:pPr algn="ctr"/>
              <a:r>
                <a:rPr lang="en-US" sz="1000" b="1" dirty="0"/>
                <a:t>Used for structured, semi-Structured, and unstructured data</a:t>
              </a:r>
              <a:endParaRPr lang="en-IN" sz="1000" b="1" dirty="0"/>
            </a:p>
          </p:txBody>
        </p:sp>
      </p:grpSp>
      <p:grpSp>
        <p:nvGrpSpPr>
          <p:cNvPr id="13" name="Group 12"/>
          <p:cNvGrpSpPr/>
          <p:nvPr/>
        </p:nvGrpSpPr>
        <p:grpSpPr>
          <a:xfrm>
            <a:off x="4667933" y="2929825"/>
            <a:ext cx="2885001" cy="720221"/>
            <a:chOff x="5257395" y="2703533"/>
            <a:chExt cx="2885001" cy="720221"/>
          </a:xfrm>
        </p:grpSpPr>
        <p:sp>
          <p:nvSpPr>
            <p:cNvPr id="73" name="Rounded Rectangle 72"/>
            <p:cNvSpPr/>
            <p:nvPr/>
          </p:nvSpPr>
          <p:spPr>
            <a:xfrm>
              <a:off x="5257395" y="2703533"/>
              <a:ext cx="2885001" cy="7202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4" name="Group 43"/>
            <p:cNvGrpSpPr/>
            <p:nvPr/>
          </p:nvGrpSpPr>
          <p:grpSpPr>
            <a:xfrm>
              <a:off x="5257395" y="2742842"/>
              <a:ext cx="805421" cy="583184"/>
              <a:chOff x="5275092" y="2198915"/>
              <a:chExt cx="1729693" cy="1252426"/>
            </a:xfrm>
          </p:grpSpPr>
          <p:pic>
            <p:nvPicPr>
              <p:cNvPr id="45" name="Picture 4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767641" y="2214197"/>
                <a:ext cx="1237144" cy="1237144"/>
              </a:xfrm>
              <a:prstGeom prst="rect">
                <a:avLst/>
              </a:prstGeom>
            </p:spPr>
          </p:pic>
          <p:pic>
            <p:nvPicPr>
              <p:cNvPr id="46" name="Picture 45"/>
              <p:cNvPicPr>
                <a:picLocks noChangeAspect="1"/>
              </p:cNvPicPr>
              <p:nvPr/>
            </p:nvPicPr>
            <p:blipFill>
              <a:blip r:embed="rId18">
                <a:biLevel thresh="75000"/>
                <a:extLst>
                  <a:ext uri="{28A0092B-C50C-407E-A947-70E740481C1C}">
                    <a14:useLocalDpi xmlns:a14="http://schemas.microsoft.com/office/drawing/2010/main" val="0"/>
                  </a:ext>
                </a:extLst>
              </a:blip>
              <a:stretch>
                <a:fillRect/>
              </a:stretch>
            </p:blipFill>
            <p:spPr>
              <a:xfrm>
                <a:off x="5275092" y="2198915"/>
                <a:ext cx="1152074" cy="1152074"/>
              </a:xfrm>
              <a:prstGeom prst="rect">
                <a:avLst/>
              </a:prstGeom>
            </p:spPr>
          </p:pic>
        </p:grpSp>
        <p:sp>
          <p:nvSpPr>
            <p:cNvPr id="63" name="TextBox 62"/>
            <p:cNvSpPr txBox="1"/>
            <p:nvPr/>
          </p:nvSpPr>
          <p:spPr>
            <a:xfrm>
              <a:off x="6123236" y="2881351"/>
              <a:ext cx="1730435" cy="400110"/>
            </a:xfrm>
            <a:prstGeom prst="rect">
              <a:avLst/>
            </a:prstGeom>
            <a:noFill/>
          </p:spPr>
          <p:txBody>
            <a:bodyPr wrap="square" rtlCol="0">
              <a:spAutoFit/>
            </a:bodyPr>
            <a:lstStyle/>
            <a:p>
              <a:pPr algn="ctr"/>
              <a:r>
                <a:rPr lang="en-US" sz="1000" b="1" dirty="0"/>
                <a:t>Used for average sized data (GBs)</a:t>
              </a:r>
              <a:endParaRPr lang="en-IN" sz="1000" b="1" dirty="0"/>
            </a:p>
          </p:txBody>
        </p:sp>
      </p:grpSp>
      <p:grpSp>
        <p:nvGrpSpPr>
          <p:cNvPr id="2" name="Group 1"/>
          <p:cNvGrpSpPr/>
          <p:nvPr/>
        </p:nvGrpSpPr>
        <p:grpSpPr>
          <a:xfrm>
            <a:off x="1270333" y="2930904"/>
            <a:ext cx="2885001" cy="720221"/>
            <a:chOff x="1371689" y="2703532"/>
            <a:chExt cx="2885001" cy="720221"/>
          </a:xfrm>
        </p:grpSpPr>
        <p:sp>
          <p:nvSpPr>
            <p:cNvPr id="74" name="Rounded Rectangle 73"/>
            <p:cNvSpPr/>
            <p:nvPr/>
          </p:nvSpPr>
          <p:spPr>
            <a:xfrm>
              <a:off x="1371689" y="2703532"/>
              <a:ext cx="2885001" cy="7202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9" name="Group 48"/>
            <p:cNvGrpSpPr/>
            <p:nvPr/>
          </p:nvGrpSpPr>
          <p:grpSpPr>
            <a:xfrm>
              <a:off x="1518525" y="2805873"/>
              <a:ext cx="956547" cy="530963"/>
              <a:chOff x="1660369" y="2199955"/>
              <a:chExt cx="2254411" cy="1251386"/>
            </a:xfrm>
          </p:grpSpPr>
          <p:pic>
            <p:nvPicPr>
              <p:cNvPr id="52" name="Picture 5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707826" y="2215621"/>
                <a:ext cx="1206954" cy="1206954"/>
              </a:xfrm>
              <a:prstGeom prst="rect">
                <a:avLst/>
              </a:prstGeom>
            </p:spPr>
          </p:pic>
          <p:grpSp>
            <p:nvGrpSpPr>
              <p:cNvPr id="53" name="Group 52"/>
              <p:cNvGrpSpPr/>
              <p:nvPr/>
            </p:nvGrpSpPr>
            <p:grpSpPr>
              <a:xfrm>
                <a:off x="2237987" y="2500304"/>
                <a:ext cx="976234" cy="951037"/>
                <a:chOff x="616865" y="2634784"/>
                <a:chExt cx="1260475" cy="1227942"/>
              </a:xfrm>
            </p:grpSpPr>
            <p:sp>
              <p:nvSpPr>
                <p:cNvPr id="59" name="Oval 58"/>
                <p:cNvSpPr/>
                <p:nvPr/>
              </p:nvSpPr>
              <p:spPr>
                <a:xfrm>
                  <a:off x="616865" y="2634784"/>
                  <a:ext cx="1260475" cy="122794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60" name="Oval 59"/>
                <p:cNvSpPr/>
                <p:nvPr/>
              </p:nvSpPr>
              <p:spPr>
                <a:xfrm>
                  <a:off x="707419" y="2722662"/>
                  <a:ext cx="1080573" cy="10657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61" name="Hexagon 60"/>
                <p:cNvSpPr/>
                <p:nvPr/>
              </p:nvSpPr>
              <p:spPr>
                <a:xfrm>
                  <a:off x="849106" y="2914352"/>
                  <a:ext cx="769971" cy="671469"/>
                </a:xfrm>
                <a:prstGeom prst="hexag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62" name="TextBox 61"/>
                <p:cNvSpPr txBox="1"/>
                <p:nvPr/>
              </p:nvSpPr>
              <p:spPr>
                <a:xfrm>
                  <a:off x="889746" y="2993942"/>
                  <a:ext cx="893649" cy="655604"/>
                </a:xfrm>
                <a:prstGeom prst="rect">
                  <a:avLst/>
                </a:prstGeom>
                <a:noFill/>
              </p:spPr>
              <p:txBody>
                <a:bodyPr wrap="none" rtlCol="0">
                  <a:spAutoFit/>
                </a:bodyPr>
                <a:lstStyle/>
                <a:p>
                  <a:r>
                    <a:rPr lang="en-US" sz="800" b="1" dirty="0"/>
                    <a:t>TB</a:t>
                  </a:r>
                  <a:endParaRPr lang="en-IN" sz="1100" b="1" dirty="0"/>
                </a:p>
              </p:txBody>
            </p:sp>
          </p:grpSp>
          <p:grpSp>
            <p:nvGrpSpPr>
              <p:cNvPr id="54" name="Group 53"/>
              <p:cNvGrpSpPr/>
              <p:nvPr/>
            </p:nvGrpSpPr>
            <p:grpSpPr>
              <a:xfrm>
                <a:off x="1660369" y="2199955"/>
                <a:ext cx="976236" cy="951037"/>
                <a:chOff x="616867" y="2634784"/>
                <a:chExt cx="1260477" cy="1227942"/>
              </a:xfrm>
            </p:grpSpPr>
            <p:sp>
              <p:nvSpPr>
                <p:cNvPr id="55" name="Oval 54"/>
                <p:cNvSpPr/>
                <p:nvPr/>
              </p:nvSpPr>
              <p:spPr>
                <a:xfrm>
                  <a:off x="616867" y="2634784"/>
                  <a:ext cx="1260477" cy="122794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56" name="Oval 55"/>
                <p:cNvSpPr/>
                <p:nvPr/>
              </p:nvSpPr>
              <p:spPr>
                <a:xfrm>
                  <a:off x="707419" y="2722662"/>
                  <a:ext cx="1080573" cy="10657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57" name="Hexagon 56"/>
                <p:cNvSpPr/>
                <p:nvPr/>
              </p:nvSpPr>
              <p:spPr>
                <a:xfrm>
                  <a:off x="849106" y="2914352"/>
                  <a:ext cx="769971" cy="671469"/>
                </a:xfrm>
                <a:prstGeom prst="hexag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58" name="TextBox 57"/>
                <p:cNvSpPr txBox="1"/>
                <p:nvPr/>
              </p:nvSpPr>
              <p:spPr>
                <a:xfrm>
                  <a:off x="855103" y="2961469"/>
                  <a:ext cx="903404" cy="655604"/>
                </a:xfrm>
                <a:prstGeom prst="rect">
                  <a:avLst/>
                </a:prstGeom>
                <a:noFill/>
              </p:spPr>
              <p:txBody>
                <a:bodyPr wrap="none" rtlCol="0">
                  <a:spAutoFit/>
                </a:bodyPr>
                <a:lstStyle/>
                <a:p>
                  <a:r>
                    <a:rPr lang="en-US" sz="800" b="1" dirty="0"/>
                    <a:t>PB</a:t>
                  </a:r>
                  <a:endParaRPr lang="en-IN" sz="800" b="1" dirty="0"/>
                </a:p>
              </p:txBody>
            </p:sp>
          </p:grpSp>
        </p:grpSp>
        <p:sp>
          <p:nvSpPr>
            <p:cNvPr id="64" name="TextBox 63"/>
            <p:cNvSpPr txBox="1"/>
            <p:nvPr/>
          </p:nvSpPr>
          <p:spPr>
            <a:xfrm>
              <a:off x="2520948" y="2897082"/>
              <a:ext cx="1541844" cy="400110"/>
            </a:xfrm>
            <a:prstGeom prst="rect">
              <a:avLst/>
            </a:prstGeom>
            <a:noFill/>
          </p:spPr>
          <p:txBody>
            <a:bodyPr wrap="square" rtlCol="0">
              <a:spAutoFit/>
            </a:bodyPr>
            <a:lstStyle/>
            <a:p>
              <a:pPr algn="ctr"/>
              <a:r>
                <a:rPr lang="en-US" sz="1000" b="1" dirty="0"/>
                <a:t>Used for large datasets (TBs and PBs)</a:t>
              </a:r>
              <a:endParaRPr lang="en-IN" sz="1000" b="1" dirty="0"/>
            </a:p>
          </p:txBody>
        </p:sp>
      </p:grpSp>
      <p:grpSp>
        <p:nvGrpSpPr>
          <p:cNvPr id="14" name="Group 13"/>
          <p:cNvGrpSpPr/>
          <p:nvPr/>
        </p:nvGrpSpPr>
        <p:grpSpPr>
          <a:xfrm>
            <a:off x="4689396" y="3938090"/>
            <a:ext cx="2885001" cy="720221"/>
            <a:chOff x="5278858" y="3617303"/>
            <a:chExt cx="2885001" cy="720221"/>
          </a:xfrm>
        </p:grpSpPr>
        <p:sp>
          <p:nvSpPr>
            <p:cNvPr id="76" name="Rounded Rectangle 75"/>
            <p:cNvSpPr/>
            <p:nvPr/>
          </p:nvSpPr>
          <p:spPr>
            <a:xfrm>
              <a:off x="5278858" y="3617303"/>
              <a:ext cx="2885001" cy="7202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8" name="Picture 2" descr="Image result for extracting data icon"/>
            <p:cNvPicPr>
              <a:picLocks noChangeAspect="1" noChangeArrowheads="1"/>
            </p:cNvPicPr>
            <p:nvPr/>
          </p:nvPicPr>
          <p:blipFill>
            <a:blip r:embed="rId2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04973" y="3734253"/>
              <a:ext cx="777755" cy="527762"/>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p:nvSpPr>
          <p:spPr>
            <a:xfrm>
              <a:off x="6216374" y="3906268"/>
              <a:ext cx="1515625" cy="246221"/>
            </a:xfrm>
            <a:prstGeom prst="rect">
              <a:avLst/>
            </a:prstGeom>
            <a:noFill/>
          </p:spPr>
          <p:txBody>
            <a:bodyPr wrap="square" rtlCol="0">
              <a:spAutoFit/>
            </a:bodyPr>
            <a:lstStyle/>
            <a:p>
              <a:pPr algn="ctr"/>
              <a:r>
                <a:rPr lang="en-US" sz="1000" b="1" dirty="0"/>
                <a:t>Only reads data quickly</a:t>
              </a:r>
              <a:endParaRPr lang="en-IN" sz="1000" b="1" dirty="0"/>
            </a:p>
          </p:txBody>
        </p:sp>
      </p:grpSp>
      <p:grpSp>
        <p:nvGrpSpPr>
          <p:cNvPr id="15" name="Group 14"/>
          <p:cNvGrpSpPr/>
          <p:nvPr/>
        </p:nvGrpSpPr>
        <p:grpSpPr>
          <a:xfrm>
            <a:off x="1270333" y="3939170"/>
            <a:ext cx="2885001" cy="720221"/>
            <a:chOff x="1371689" y="3617303"/>
            <a:chExt cx="2885001" cy="720221"/>
          </a:xfrm>
        </p:grpSpPr>
        <p:sp>
          <p:nvSpPr>
            <p:cNvPr id="75" name="Rounded Rectangle 74"/>
            <p:cNvSpPr/>
            <p:nvPr/>
          </p:nvSpPr>
          <p:spPr>
            <a:xfrm>
              <a:off x="1371689" y="3617303"/>
              <a:ext cx="2885001" cy="7202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5" name="Group 64"/>
            <p:cNvGrpSpPr/>
            <p:nvPr/>
          </p:nvGrpSpPr>
          <p:grpSpPr>
            <a:xfrm>
              <a:off x="1503315" y="3696105"/>
              <a:ext cx="955094" cy="626302"/>
              <a:chOff x="1350134" y="2199402"/>
              <a:chExt cx="2787277" cy="1827756"/>
            </a:xfrm>
          </p:grpSpPr>
          <p:pic>
            <p:nvPicPr>
              <p:cNvPr id="66" name="Picture 6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0134" y="2199402"/>
                <a:ext cx="1638300" cy="1638300"/>
              </a:xfrm>
              <a:prstGeom prst="rect">
                <a:avLst/>
              </a:prstGeom>
            </p:spPr>
          </p:pic>
          <p:pic>
            <p:nvPicPr>
              <p:cNvPr id="67" name="Picture 2" descr="Image result for extracting data icon"/>
              <p:cNvPicPr>
                <a:picLocks noChangeAspect="1" noChangeArrowheads="1"/>
              </p:cNvPicPr>
              <p:nvPr/>
            </p:nvPicPr>
            <p:blipFill>
              <a:blip r:embed="rId2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68811" y="2827036"/>
                <a:ext cx="1768600" cy="1200122"/>
              </a:xfrm>
              <a:prstGeom prst="rect">
                <a:avLst/>
              </a:prstGeom>
              <a:noFill/>
              <a:extLst>
                <a:ext uri="{909E8E84-426E-40DD-AFC4-6F175D3DCCD1}">
                  <a14:hiddenFill xmlns:a14="http://schemas.microsoft.com/office/drawing/2010/main">
                    <a:solidFill>
                      <a:srgbClr val="FFFFFF"/>
                    </a:solidFill>
                  </a14:hiddenFill>
                </a:ext>
              </a:extLst>
            </p:spPr>
          </p:pic>
        </p:grpSp>
        <p:sp>
          <p:nvSpPr>
            <p:cNvPr id="70" name="TextBox 69"/>
            <p:cNvSpPr txBox="1"/>
            <p:nvPr/>
          </p:nvSpPr>
          <p:spPr>
            <a:xfrm>
              <a:off x="2578149" y="3832586"/>
              <a:ext cx="1427441" cy="400110"/>
            </a:xfrm>
            <a:prstGeom prst="rect">
              <a:avLst/>
            </a:prstGeom>
            <a:noFill/>
          </p:spPr>
          <p:txBody>
            <a:bodyPr wrap="square" rtlCol="0">
              <a:spAutoFit/>
            </a:bodyPr>
            <a:lstStyle/>
            <a:p>
              <a:pPr algn="ctr"/>
              <a:r>
                <a:rPr lang="en-US" sz="1000" b="1" dirty="0"/>
                <a:t>Reads and writes data quickly</a:t>
              </a:r>
              <a:endParaRPr lang="en-IN" sz="1000" b="1" dirty="0"/>
            </a:p>
          </p:txBody>
        </p:sp>
      </p:grpSp>
    </p:spTree>
    <p:extLst>
      <p:ext uri="{BB962C8B-B14F-4D97-AF65-F5344CB8AC3E}">
        <p14:creationId xmlns:p14="http://schemas.microsoft.com/office/powerpoint/2010/main" val="1819436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0" y="2173152"/>
            <a:ext cx="9144000" cy="576956"/>
          </a:xfrm>
        </p:spPr>
        <p:txBody>
          <a:bodyPr anchor="ctr"/>
          <a:lstStyle/>
          <a:p>
            <a:pPr algn="ctr"/>
            <a:r>
              <a:rPr lang="en-US" sz="3800" dirty="0">
                <a:solidFill>
                  <a:schemeClr val="tx1">
                    <a:lumMod val="75000"/>
                    <a:lumOff val="25000"/>
                  </a:schemeClr>
                </a:solidFill>
              </a:rPr>
              <a:t>Hadoop Ecosystem</a:t>
            </a:r>
          </a:p>
        </p:txBody>
      </p:sp>
    </p:spTree>
    <p:extLst>
      <p:ext uri="{BB962C8B-B14F-4D97-AF65-F5344CB8AC3E}">
        <p14:creationId xmlns:p14="http://schemas.microsoft.com/office/powerpoint/2010/main" val="4228130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Hadoop Ecosystem</a:t>
            </a:r>
          </a:p>
        </p:txBody>
      </p:sp>
      <p:grpSp>
        <p:nvGrpSpPr>
          <p:cNvPr id="64" name="Group 63"/>
          <p:cNvGrpSpPr/>
          <p:nvPr/>
        </p:nvGrpSpPr>
        <p:grpSpPr>
          <a:xfrm>
            <a:off x="1483101" y="808596"/>
            <a:ext cx="5972049" cy="4016760"/>
            <a:chOff x="1332515" y="865320"/>
            <a:chExt cx="5972049" cy="4016760"/>
          </a:xfrm>
        </p:grpSpPr>
        <p:grpSp>
          <p:nvGrpSpPr>
            <p:cNvPr id="62" name="Group 61"/>
            <p:cNvGrpSpPr/>
            <p:nvPr/>
          </p:nvGrpSpPr>
          <p:grpSpPr>
            <a:xfrm>
              <a:off x="1332515" y="865320"/>
              <a:ext cx="5972049" cy="4016760"/>
              <a:chOff x="-511707" y="648068"/>
              <a:chExt cx="5972049" cy="4016760"/>
            </a:xfrm>
          </p:grpSpPr>
          <p:sp>
            <p:nvSpPr>
              <p:cNvPr id="16" name="TextBox 15"/>
              <p:cNvSpPr txBox="1"/>
              <p:nvPr/>
            </p:nvSpPr>
            <p:spPr>
              <a:xfrm>
                <a:off x="4215496" y="2022202"/>
                <a:ext cx="710841" cy="415498"/>
              </a:xfrm>
              <a:prstGeom prst="rect">
                <a:avLst/>
              </a:prstGeom>
              <a:noFill/>
            </p:spPr>
            <p:txBody>
              <a:bodyPr wrap="square" rtlCol="0">
                <a:spAutoFit/>
              </a:bodyPr>
              <a:lstStyle/>
              <a:p>
                <a:pPr algn="ctr"/>
                <a:r>
                  <a:rPr lang="en-US" sz="700" b="1" dirty="0"/>
                  <a:t>Solr &amp; Lucene</a:t>
                </a:r>
              </a:p>
              <a:p>
                <a:pPr algn="ctr"/>
                <a:r>
                  <a:rPr lang="en-US" sz="700" dirty="0"/>
                  <a:t>(Searching &amp; indexing)</a:t>
                </a:r>
              </a:p>
            </p:txBody>
          </p:sp>
          <p:grpSp>
            <p:nvGrpSpPr>
              <p:cNvPr id="44" name="Group 43"/>
              <p:cNvGrpSpPr/>
              <p:nvPr/>
            </p:nvGrpSpPr>
            <p:grpSpPr>
              <a:xfrm>
                <a:off x="-511707" y="648068"/>
                <a:ext cx="5972049" cy="4016760"/>
                <a:chOff x="1134447" y="895974"/>
                <a:chExt cx="5972049" cy="3862061"/>
              </a:xfrm>
            </p:grpSpPr>
            <p:grpSp>
              <p:nvGrpSpPr>
                <p:cNvPr id="30" name="Group 29"/>
                <p:cNvGrpSpPr/>
                <p:nvPr/>
              </p:nvGrpSpPr>
              <p:grpSpPr>
                <a:xfrm>
                  <a:off x="1134447" y="895974"/>
                  <a:ext cx="5972049" cy="3862061"/>
                  <a:chOff x="1787281" y="895974"/>
                  <a:chExt cx="5972049" cy="3862061"/>
                </a:xfrm>
              </p:grpSpPr>
              <p:sp>
                <p:nvSpPr>
                  <p:cNvPr id="3" name="Rectangle 2"/>
                  <p:cNvSpPr/>
                  <p:nvPr/>
                </p:nvSpPr>
                <p:spPr>
                  <a:xfrm>
                    <a:off x="1787281" y="895974"/>
                    <a:ext cx="5972049" cy="3862061"/>
                  </a:xfrm>
                  <a:prstGeom prst="rect">
                    <a:avLst/>
                  </a:prstGeom>
                  <a:solidFill>
                    <a:srgbClr val="FFFF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6" name="Rectangle 5"/>
                  <p:cNvSpPr/>
                  <p:nvPr/>
                </p:nvSpPr>
                <p:spPr>
                  <a:xfrm>
                    <a:off x="1875170" y="951494"/>
                    <a:ext cx="847017" cy="830635"/>
                  </a:xfrm>
                  <a:prstGeom prst="rect">
                    <a:avLst/>
                  </a:prstGeom>
                  <a:solidFill>
                    <a:srgbClr val="82CAF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 name="TextBox 1"/>
                  <p:cNvSpPr txBox="1"/>
                  <p:nvPr/>
                </p:nvSpPr>
                <p:spPr>
                  <a:xfrm>
                    <a:off x="1815268" y="957109"/>
                    <a:ext cx="945321" cy="415498"/>
                  </a:xfrm>
                  <a:prstGeom prst="rect">
                    <a:avLst/>
                  </a:prstGeom>
                  <a:noFill/>
                </p:spPr>
                <p:txBody>
                  <a:bodyPr wrap="square" rtlCol="0">
                    <a:spAutoFit/>
                  </a:bodyPr>
                  <a:lstStyle/>
                  <a:p>
                    <a:pPr algn="ctr"/>
                    <a:r>
                      <a:rPr lang="en-US" sz="700" b="1" dirty="0"/>
                      <a:t>MapReduce</a:t>
                    </a:r>
                  </a:p>
                  <a:p>
                    <a:pPr algn="ctr"/>
                    <a:r>
                      <a:rPr lang="en-US" sz="700" dirty="0"/>
                      <a:t>(Processing using different languages)</a:t>
                    </a:r>
                  </a:p>
                </p:txBody>
              </p:sp>
              <p:sp>
                <p:nvSpPr>
                  <p:cNvPr id="19" name="Rectangle 18"/>
                  <p:cNvSpPr/>
                  <p:nvPr/>
                </p:nvSpPr>
                <p:spPr>
                  <a:xfrm>
                    <a:off x="2850473" y="954085"/>
                    <a:ext cx="847017" cy="830635"/>
                  </a:xfrm>
                  <a:prstGeom prst="rect">
                    <a:avLst/>
                  </a:prstGeom>
                  <a:solidFill>
                    <a:srgbClr val="82CAF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0" name="Rectangle 19"/>
                  <p:cNvSpPr/>
                  <p:nvPr/>
                </p:nvSpPr>
                <p:spPr>
                  <a:xfrm>
                    <a:off x="3834562" y="951492"/>
                    <a:ext cx="847017" cy="1805314"/>
                  </a:xfrm>
                  <a:prstGeom prst="rect">
                    <a:avLst/>
                  </a:prstGeom>
                  <a:solidFill>
                    <a:srgbClr val="82CAF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1" name="Rectangle 20"/>
                  <p:cNvSpPr/>
                  <p:nvPr/>
                </p:nvSpPr>
                <p:spPr>
                  <a:xfrm>
                    <a:off x="4809212" y="947615"/>
                    <a:ext cx="847017" cy="830635"/>
                  </a:xfrm>
                  <a:prstGeom prst="rect">
                    <a:avLst/>
                  </a:prstGeom>
                  <a:solidFill>
                    <a:srgbClr val="82CAF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2" name="Rectangle 21"/>
                  <p:cNvSpPr/>
                  <p:nvPr/>
                </p:nvSpPr>
                <p:spPr>
                  <a:xfrm>
                    <a:off x="5797277" y="947615"/>
                    <a:ext cx="847017" cy="830635"/>
                  </a:xfrm>
                  <a:prstGeom prst="rect">
                    <a:avLst/>
                  </a:prstGeom>
                  <a:solidFill>
                    <a:srgbClr val="82CAF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3" name="Rectangle 22"/>
                  <p:cNvSpPr/>
                  <p:nvPr/>
                </p:nvSpPr>
                <p:spPr>
                  <a:xfrm>
                    <a:off x="6798337" y="948387"/>
                    <a:ext cx="847017" cy="3018968"/>
                  </a:xfrm>
                  <a:prstGeom prst="rect">
                    <a:avLst/>
                  </a:prstGeom>
                  <a:solidFill>
                    <a:srgbClr val="82CAF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4" name="Rectangle 23"/>
                  <p:cNvSpPr/>
                  <p:nvPr/>
                </p:nvSpPr>
                <p:spPr>
                  <a:xfrm>
                    <a:off x="1862455" y="1908143"/>
                    <a:ext cx="847017" cy="830635"/>
                  </a:xfrm>
                  <a:prstGeom prst="rect">
                    <a:avLst/>
                  </a:prstGeom>
                  <a:solidFill>
                    <a:srgbClr val="82CAF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5" name="Rectangle 24"/>
                  <p:cNvSpPr/>
                  <p:nvPr/>
                </p:nvSpPr>
                <p:spPr>
                  <a:xfrm>
                    <a:off x="2848237" y="1926171"/>
                    <a:ext cx="847017" cy="830635"/>
                  </a:xfrm>
                  <a:prstGeom prst="rect">
                    <a:avLst/>
                  </a:prstGeom>
                  <a:solidFill>
                    <a:srgbClr val="82CAF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6" name="Rectangle 25"/>
                  <p:cNvSpPr/>
                  <p:nvPr/>
                </p:nvSpPr>
                <p:spPr>
                  <a:xfrm>
                    <a:off x="4805834" y="1923578"/>
                    <a:ext cx="847017" cy="830635"/>
                  </a:xfrm>
                  <a:prstGeom prst="rect">
                    <a:avLst/>
                  </a:prstGeom>
                  <a:solidFill>
                    <a:srgbClr val="82CAF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7" name="Rectangle 26"/>
                  <p:cNvSpPr/>
                  <p:nvPr/>
                </p:nvSpPr>
                <p:spPr>
                  <a:xfrm>
                    <a:off x="5784460" y="1923579"/>
                    <a:ext cx="847017" cy="830635"/>
                  </a:xfrm>
                  <a:prstGeom prst="rect">
                    <a:avLst/>
                  </a:prstGeom>
                  <a:solidFill>
                    <a:srgbClr val="82CAF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8" name="Rectangle 27"/>
                  <p:cNvSpPr/>
                  <p:nvPr/>
                </p:nvSpPr>
                <p:spPr>
                  <a:xfrm>
                    <a:off x="1884632" y="2885764"/>
                    <a:ext cx="4757617" cy="467763"/>
                  </a:xfrm>
                  <a:prstGeom prst="rect">
                    <a:avLst/>
                  </a:prstGeom>
                  <a:solidFill>
                    <a:srgbClr val="82CAF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29" name="Rectangle 28"/>
                  <p:cNvSpPr/>
                  <p:nvPr/>
                </p:nvSpPr>
                <p:spPr>
                  <a:xfrm>
                    <a:off x="1861171" y="3499592"/>
                    <a:ext cx="4781078" cy="467763"/>
                  </a:xfrm>
                  <a:prstGeom prst="rect">
                    <a:avLst/>
                  </a:prstGeom>
                  <a:solidFill>
                    <a:srgbClr val="82CAF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8" name="TextBox 7"/>
                  <p:cNvSpPr txBox="1"/>
                  <p:nvPr/>
                </p:nvSpPr>
                <p:spPr>
                  <a:xfrm>
                    <a:off x="2904692" y="972497"/>
                    <a:ext cx="734651" cy="415498"/>
                  </a:xfrm>
                  <a:prstGeom prst="rect">
                    <a:avLst/>
                  </a:prstGeom>
                  <a:noFill/>
                </p:spPr>
                <p:txBody>
                  <a:bodyPr wrap="square" rtlCol="0">
                    <a:spAutoFit/>
                  </a:bodyPr>
                  <a:lstStyle/>
                  <a:p>
                    <a:pPr algn="ctr"/>
                    <a:r>
                      <a:rPr lang="en-US" sz="700" b="1" dirty="0"/>
                      <a:t>Hive &amp; Drill</a:t>
                    </a:r>
                  </a:p>
                  <a:p>
                    <a:pPr algn="ctr"/>
                    <a:r>
                      <a:rPr lang="en-US" sz="700" dirty="0"/>
                      <a:t>(Analytical SQL on Hadoop)</a:t>
                    </a:r>
                  </a:p>
                </p:txBody>
              </p:sp>
              <p:sp>
                <p:nvSpPr>
                  <p:cNvPr id="10" name="TextBox 9"/>
                  <p:cNvSpPr txBox="1"/>
                  <p:nvPr/>
                </p:nvSpPr>
                <p:spPr>
                  <a:xfrm>
                    <a:off x="3852564" y="964802"/>
                    <a:ext cx="788895" cy="523220"/>
                  </a:xfrm>
                  <a:prstGeom prst="rect">
                    <a:avLst/>
                  </a:prstGeom>
                  <a:noFill/>
                </p:spPr>
                <p:txBody>
                  <a:bodyPr wrap="square" rtlCol="0">
                    <a:spAutoFit/>
                  </a:bodyPr>
                  <a:lstStyle/>
                  <a:p>
                    <a:pPr algn="ctr"/>
                    <a:r>
                      <a:rPr lang="en-US" sz="700" b="1" dirty="0"/>
                      <a:t>Mahout &amp; Spark MLlib</a:t>
                    </a:r>
                  </a:p>
                  <a:p>
                    <a:pPr algn="ctr"/>
                    <a:r>
                      <a:rPr lang="en-US" sz="700" dirty="0"/>
                      <a:t>(Machine Learning)</a:t>
                    </a:r>
                  </a:p>
                </p:txBody>
              </p:sp>
              <p:sp>
                <p:nvSpPr>
                  <p:cNvPr id="11" name="TextBox 10"/>
                  <p:cNvSpPr txBox="1"/>
                  <p:nvPr/>
                </p:nvSpPr>
                <p:spPr>
                  <a:xfrm>
                    <a:off x="4834841" y="973465"/>
                    <a:ext cx="788895" cy="307777"/>
                  </a:xfrm>
                  <a:prstGeom prst="rect">
                    <a:avLst/>
                  </a:prstGeom>
                  <a:noFill/>
                </p:spPr>
                <p:txBody>
                  <a:bodyPr wrap="square" rtlCol="0">
                    <a:spAutoFit/>
                  </a:bodyPr>
                  <a:lstStyle/>
                  <a:p>
                    <a:pPr algn="ctr"/>
                    <a:r>
                      <a:rPr lang="en-US" sz="700" b="1" dirty="0"/>
                      <a:t>Pig</a:t>
                    </a:r>
                  </a:p>
                  <a:p>
                    <a:pPr algn="ctr"/>
                    <a:r>
                      <a:rPr lang="en-US" sz="700" dirty="0"/>
                      <a:t>(Scripting)</a:t>
                    </a:r>
                  </a:p>
                </p:txBody>
              </p:sp>
              <p:sp>
                <p:nvSpPr>
                  <p:cNvPr id="12" name="TextBox 11"/>
                  <p:cNvSpPr txBox="1"/>
                  <p:nvPr/>
                </p:nvSpPr>
                <p:spPr>
                  <a:xfrm>
                    <a:off x="5944372" y="963141"/>
                    <a:ext cx="552825" cy="415498"/>
                  </a:xfrm>
                  <a:prstGeom prst="rect">
                    <a:avLst/>
                  </a:prstGeom>
                  <a:noFill/>
                </p:spPr>
                <p:txBody>
                  <a:bodyPr wrap="square" rtlCol="0">
                    <a:spAutoFit/>
                  </a:bodyPr>
                  <a:lstStyle/>
                  <a:p>
                    <a:pPr algn="ctr"/>
                    <a:r>
                      <a:rPr lang="en-US" sz="700" b="1" dirty="0"/>
                      <a:t>HBase</a:t>
                    </a:r>
                  </a:p>
                  <a:p>
                    <a:pPr algn="ctr"/>
                    <a:r>
                      <a:rPr lang="en-US" sz="700" dirty="0"/>
                      <a:t>(NoSQL database)</a:t>
                    </a:r>
                  </a:p>
                </p:txBody>
              </p:sp>
              <p:sp>
                <p:nvSpPr>
                  <p:cNvPr id="13" name="TextBox 12"/>
                  <p:cNvSpPr txBox="1"/>
                  <p:nvPr/>
                </p:nvSpPr>
                <p:spPr>
                  <a:xfrm>
                    <a:off x="6825437" y="963860"/>
                    <a:ext cx="785902" cy="399496"/>
                  </a:xfrm>
                  <a:prstGeom prst="rect">
                    <a:avLst/>
                  </a:prstGeom>
                  <a:noFill/>
                </p:spPr>
                <p:txBody>
                  <a:bodyPr wrap="square" rtlCol="0">
                    <a:spAutoFit/>
                  </a:bodyPr>
                  <a:lstStyle/>
                  <a:p>
                    <a:pPr algn="ctr"/>
                    <a:r>
                      <a:rPr lang="en-US" sz="700" b="1" dirty="0"/>
                      <a:t>ZooKeeper</a:t>
                    </a:r>
                  </a:p>
                  <a:p>
                    <a:pPr algn="ctr"/>
                    <a:r>
                      <a:rPr lang="en-US" sz="700" dirty="0"/>
                      <a:t>(Management &amp; coordination)</a:t>
                    </a:r>
                  </a:p>
                </p:txBody>
              </p:sp>
            </p:grpSp>
            <p:pic>
              <p:nvPicPr>
                <p:cNvPr id="31" name="Picture 30"/>
                <p:cNvPicPr>
                  <a:picLocks noChangeAspect="1"/>
                </p:cNvPicPr>
                <p:nvPr/>
              </p:nvPicPr>
              <p:blipFill rotWithShape="1">
                <a:blip r:embed="rId3"/>
                <a:srcRect l="1586" t="17497" r="84844" b="74455"/>
                <a:stretch/>
              </p:blipFill>
              <p:spPr>
                <a:xfrm>
                  <a:off x="1306545" y="1355171"/>
                  <a:ext cx="683288" cy="340919"/>
                </a:xfrm>
                <a:prstGeom prst="rect">
                  <a:avLst/>
                </a:prstGeom>
              </p:spPr>
            </p:pic>
            <p:pic>
              <p:nvPicPr>
                <p:cNvPr id="32" name="Picture 31"/>
                <p:cNvPicPr>
                  <a:picLocks noChangeAspect="1"/>
                </p:cNvPicPr>
                <p:nvPr/>
              </p:nvPicPr>
              <p:blipFill rotWithShape="1">
                <a:blip r:embed="rId3"/>
                <a:srcRect l="17750" t="17243" r="68681" b="75641"/>
                <a:stretch/>
              </p:blipFill>
              <p:spPr>
                <a:xfrm>
                  <a:off x="2276482" y="1381315"/>
                  <a:ext cx="683288" cy="301451"/>
                </a:xfrm>
                <a:prstGeom prst="rect">
                  <a:avLst/>
                </a:prstGeom>
              </p:spPr>
            </p:pic>
            <p:pic>
              <p:nvPicPr>
                <p:cNvPr id="33" name="Picture 32"/>
                <p:cNvPicPr>
                  <a:picLocks noChangeAspect="1"/>
                </p:cNvPicPr>
                <p:nvPr/>
              </p:nvPicPr>
              <p:blipFill rotWithShape="1">
                <a:blip r:embed="rId3"/>
                <a:srcRect l="35110" t="17717" r="52119" b="54292"/>
                <a:stretch/>
              </p:blipFill>
              <p:spPr>
                <a:xfrm>
                  <a:off x="3304424" y="1448707"/>
                  <a:ext cx="643094" cy="1185706"/>
                </a:xfrm>
                <a:prstGeom prst="rect">
                  <a:avLst/>
                </a:prstGeom>
              </p:spPr>
            </p:pic>
            <p:pic>
              <p:nvPicPr>
                <p:cNvPr id="34" name="Picture 33"/>
                <p:cNvPicPr>
                  <a:picLocks noChangeAspect="1"/>
                </p:cNvPicPr>
                <p:nvPr/>
              </p:nvPicPr>
              <p:blipFill rotWithShape="1">
                <a:blip r:embed="rId3"/>
                <a:srcRect l="52072" t="16531" r="35755" b="74218"/>
                <a:stretch/>
              </p:blipFill>
              <p:spPr>
                <a:xfrm>
                  <a:off x="4280119" y="1288457"/>
                  <a:ext cx="612949" cy="391886"/>
                </a:xfrm>
                <a:prstGeom prst="rect">
                  <a:avLst/>
                </a:prstGeom>
              </p:spPr>
            </p:pic>
            <p:pic>
              <p:nvPicPr>
                <p:cNvPr id="35" name="Picture 34"/>
                <p:cNvPicPr>
                  <a:picLocks noChangeAspect="1"/>
                </p:cNvPicPr>
                <p:nvPr/>
              </p:nvPicPr>
              <p:blipFill rotWithShape="1">
                <a:blip r:embed="rId3"/>
                <a:srcRect l="68435" t="17592" r="19193" b="75793"/>
                <a:stretch/>
              </p:blipFill>
              <p:spPr>
                <a:xfrm>
                  <a:off x="5261262" y="1384155"/>
                  <a:ext cx="622997" cy="280179"/>
                </a:xfrm>
                <a:prstGeom prst="rect">
                  <a:avLst/>
                </a:prstGeom>
              </p:spPr>
            </p:pic>
            <p:pic>
              <p:nvPicPr>
                <p:cNvPr id="36" name="Picture 35"/>
                <p:cNvPicPr>
                  <a:picLocks noChangeAspect="1"/>
                </p:cNvPicPr>
                <p:nvPr/>
              </p:nvPicPr>
              <p:blipFill rotWithShape="1">
                <a:blip r:embed="rId3"/>
                <a:srcRect l="85797" t="19141" r="3028" b="30571"/>
                <a:stretch/>
              </p:blipFill>
              <p:spPr>
                <a:xfrm>
                  <a:off x="6287658" y="1569287"/>
                  <a:ext cx="562708" cy="2130251"/>
                </a:xfrm>
                <a:prstGeom prst="rect">
                  <a:avLst/>
                </a:prstGeom>
              </p:spPr>
            </p:pic>
            <p:pic>
              <p:nvPicPr>
                <p:cNvPr id="37" name="Picture 36"/>
                <p:cNvPicPr>
                  <a:picLocks noChangeAspect="1"/>
                </p:cNvPicPr>
                <p:nvPr/>
              </p:nvPicPr>
              <p:blipFill rotWithShape="1">
                <a:blip r:embed="rId3"/>
                <a:srcRect l="1387" t="40488" r="85842" b="52395"/>
                <a:stretch/>
              </p:blipFill>
              <p:spPr>
                <a:xfrm>
                  <a:off x="1304826" y="2367281"/>
                  <a:ext cx="643095" cy="301452"/>
                </a:xfrm>
                <a:prstGeom prst="rect">
                  <a:avLst/>
                </a:prstGeom>
              </p:spPr>
            </p:pic>
            <p:pic>
              <p:nvPicPr>
                <p:cNvPr id="38" name="Picture 37"/>
                <p:cNvPicPr>
                  <a:picLocks noChangeAspect="1"/>
                </p:cNvPicPr>
                <p:nvPr/>
              </p:nvPicPr>
              <p:blipFill rotWithShape="1">
                <a:blip r:embed="rId3"/>
                <a:srcRect l="18148" t="38829" r="68482" b="51919"/>
                <a:stretch/>
              </p:blipFill>
              <p:spPr>
                <a:xfrm>
                  <a:off x="2271458" y="2276737"/>
                  <a:ext cx="673240" cy="391886"/>
                </a:xfrm>
                <a:prstGeom prst="rect">
                  <a:avLst/>
                </a:prstGeom>
              </p:spPr>
            </p:pic>
            <p:pic>
              <p:nvPicPr>
                <p:cNvPr id="39" name="Picture 38"/>
                <p:cNvPicPr>
                  <a:picLocks noChangeAspect="1"/>
                </p:cNvPicPr>
                <p:nvPr/>
              </p:nvPicPr>
              <p:blipFill rotWithShape="1">
                <a:blip r:embed="rId3"/>
                <a:srcRect l="51474" t="39588" r="34756" b="52201"/>
                <a:stretch/>
              </p:blipFill>
              <p:spPr>
                <a:xfrm>
                  <a:off x="4228015" y="2321307"/>
                  <a:ext cx="693336" cy="347808"/>
                </a:xfrm>
                <a:prstGeom prst="rect">
                  <a:avLst/>
                </a:prstGeom>
              </p:spPr>
            </p:pic>
            <p:pic>
              <p:nvPicPr>
                <p:cNvPr id="40" name="Picture 39"/>
                <p:cNvPicPr>
                  <a:picLocks noChangeAspect="1"/>
                </p:cNvPicPr>
                <p:nvPr/>
              </p:nvPicPr>
              <p:blipFill rotWithShape="1">
                <a:blip r:embed="rId3"/>
                <a:srcRect l="68036" t="39541" r="18394" b="52394"/>
                <a:stretch/>
              </p:blipFill>
              <p:spPr>
                <a:xfrm>
                  <a:off x="5222884" y="2326978"/>
                  <a:ext cx="683289" cy="341644"/>
                </a:xfrm>
                <a:prstGeom prst="rect">
                  <a:avLst/>
                </a:prstGeom>
              </p:spPr>
            </p:pic>
            <p:pic>
              <p:nvPicPr>
                <p:cNvPr id="41" name="Picture 40"/>
                <p:cNvPicPr>
                  <a:picLocks noChangeAspect="1"/>
                </p:cNvPicPr>
                <p:nvPr/>
              </p:nvPicPr>
              <p:blipFill rotWithShape="1">
                <a:blip r:embed="rId3"/>
                <a:srcRect l="22139" t="53536" r="24580" b="38162"/>
                <a:stretch/>
              </p:blipFill>
              <p:spPr>
                <a:xfrm>
                  <a:off x="2274553" y="2943799"/>
                  <a:ext cx="2682910" cy="351693"/>
                </a:xfrm>
                <a:prstGeom prst="rect">
                  <a:avLst/>
                </a:prstGeom>
              </p:spPr>
            </p:pic>
            <p:pic>
              <p:nvPicPr>
                <p:cNvPr id="42" name="Picture 41"/>
                <p:cNvPicPr>
                  <a:picLocks noChangeAspect="1"/>
                </p:cNvPicPr>
                <p:nvPr/>
              </p:nvPicPr>
              <p:blipFill rotWithShape="1">
                <a:blip r:embed="rId3"/>
                <a:srcRect l="21740" t="65158" r="24979" b="26687"/>
                <a:stretch/>
              </p:blipFill>
              <p:spPr>
                <a:xfrm>
                  <a:off x="2274553" y="3554135"/>
                  <a:ext cx="2682910" cy="345403"/>
                </a:xfrm>
                <a:prstGeom prst="rect">
                  <a:avLst/>
                </a:prstGeom>
              </p:spPr>
            </p:pic>
          </p:grpSp>
          <p:pic>
            <p:nvPicPr>
              <p:cNvPr id="43" name="Picture 42"/>
              <p:cNvPicPr>
                <a:picLocks noChangeAspect="1"/>
              </p:cNvPicPr>
              <p:nvPr/>
            </p:nvPicPr>
            <p:blipFill rotWithShape="1">
              <a:blip r:embed="rId3"/>
              <a:srcRect l="13201" t="80793" r="68839" b="9244"/>
              <a:stretch/>
            </p:blipFill>
            <p:spPr>
              <a:xfrm>
                <a:off x="571644" y="4098512"/>
                <a:ext cx="704291" cy="328668"/>
              </a:xfrm>
              <a:prstGeom prst="rect">
                <a:avLst/>
              </a:prstGeom>
            </p:spPr>
          </p:pic>
          <p:sp>
            <p:nvSpPr>
              <p:cNvPr id="47" name="TextBox 46"/>
              <p:cNvSpPr txBox="1"/>
              <p:nvPr/>
            </p:nvSpPr>
            <p:spPr>
              <a:xfrm>
                <a:off x="429284" y="3908505"/>
                <a:ext cx="1020060" cy="200055"/>
              </a:xfrm>
              <a:prstGeom prst="rect">
                <a:avLst/>
              </a:prstGeom>
              <a:noFill/>
            </p:spPr>
            <p:txBody>
              <a:bodyPr wrap="square" rtlCol="0">
                <a:spAutoFit/>
              </a:bodyPr>
              <a:lstStyle/>
              <a:p>
                <a:pPr algn="ctr"/>
                <a:r>
                  <a:rPr lang="en-US" sz="700" b="1" dirty="0"/>
                  <a:t>Flume</a:t>
                </a:r>
              </a:p>
            </p:txBody>
          </p:sp>
          <p:sp>
            <p:nvSpPr>
              <p:cNvPr id="48" name="TextBox 47"/>
              <p:cNvSpPr txBox="1"/>
              <p:nvPr/>
            </p:nvSpPr>
            <p:spPr>
              <a:xfrm>
                <a:off x="152837" y="4416600"/>
                <a:ext cx="1594296" cy="200055"/>
              </a:xfrm>
              <a:prstGeom prst="rect">
                <a:avLst/>
              </a:prstGeom>
              <a:noFill/>
            </p:spPr>
            <p:txBody>
              <a:bodyPr wrap="square" rtlCol="0">
                <a:spAutoFit/>
              </a:bodyPr>
              <a:lstStyle/>
              <a:p>
                <a:pPr algn="ctr"/>
                <a:r>
                  <a:rPr lang="en-US" sz="700" b="1" dirty="0"/>
                  <a:t>Unstructured/semi-structured data</a:t>
                </a:r>
              </a:p>
            </p:txBody>
          </p:sp>
          <p:pic>
            <p:nvPicPr>
              <p:cNvPr id="49" name="Picture 48"/>
              <p:cNvPicPr>
                <a:picLocks noChangeAspect="1"/>
              </p:cNvPicPr>
              <p:nvPr/>
            </p:nvPicPr>
            <p:blipFill rotWithShape="1">
              <a:blip r:embed="rId3"/>
              <a:srcRect l="55617" t="80373" r="25425" b="8240"/>
              <a:stretch/>
            </p:blipFill>
            <p:spPr>
              <a:xfrm>
                <a:off x="3582876" y="4079825"/>
                <a:ext cx="632620" cy="319640"/>
              </a:xfrm>
              <a:prstGeom prst="rect">
                <a:avLst/>
              </a:prstGeom>
            </p:spPr>
          </p:pic>
          <p:sp>
            <p:nvSpPr>
              <p:cNvPr id="50" name="TextBox 49"/>
              <p:cNvSpPr txBox="1"/>
              <p:nvPr/>
            </p:nvSpPr>
            <p:spPr>
              <a:xfrm>
                <a:off x="3076702" y="4408049"/>
                <a:ext cx="1594296" cy="200055"/>
              </a:xfrm>
              <a:prstGeom prst="rect">
                <a:avLst/>
              </a:prstGeom>
              <a:noFill/>
            </p:spPr>
            <p:txBody>
              <a:bodyPr wrap="square" rtlCol="0">
                <a:spAutoFit/>
              </a:bodyPr>
              <a:lstStyle/>
              <a:p>
                <a:pPr algn="ctr"/>
                <a:r>
                  <a:rPr lang="en-US" sz="700" b="1" dirty="0"/>
                  <a:t>Structured data</a:t>
                </a:r>
              </a:p>
            </p:txBody>
          </p:sp>
          <p:sp>
            <p:nvSpPr>
              <p:cNvPr id="51" name="TextBox 50"/>
              <p:cNvSpPr txBox="1"/>
              <p:nvPr/>
            </p:nvSpPr>
            <p:spPr>
              <a:xfrm>
                <a:off x="3376339" y="3898457"/>
                <a:ext cx="1020060" cy="200055"/>
              </a:xfrm>
              <a:prstGeom prst="rect">
                <a:avLst/>
              </a:prstGeom>
              <a:noFill/>
            </p:spPr>
            <p:txBody>
              <a:bodyPr wrap="square" rtlCol="0">
                <a:spAutoFit/>
              </a:bodyPr>
              <a:lstStyle/>
              <a:p>
                <a:pPr algn="ctr"/>
                <a:r>
                  <a:rPr lang="en-US" sz="700" b="1" dirty="0"/>
                  <a:t>Sqoop</a:t>
                </a:r>
              </a:p>
            </p:txBody>
          </p:sp>
          <p:cxnSp>
            <p:nvCxnSpPr>
              <p:cNvPr id="53" name="Straight Arrow Connector 52"/>
              <p:cNvCxnSpPr/>
              <p:nvPr/>
            </p:nvCxnSpPr>
            <p:spPr>
              <a:xfrm flipV="1">
                <a:off x="100446" y="3923598"/>
                <a:ext cx="0" cy="584478"/>
              </a:xfrm>
              <a:prstGeom prst="straightConnector1">
                <a:avLst/>
              </a:prstGeom>
              <a:ln w="1905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3378714" y="3932149"/>
                <a:ext cx="0" cy="584478"/>
              </a:xfrm>
              <a:prstGeom prst="straightConnector1">
                <a:avLst/>
              </a:prstGeom>
              <a:ln w="1905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332744" y="3965316"/>
                <a:ext cx="0" cy="518143"/>
              </a:xfrm>
              <a:prstGeom prst="straightConnector1">
                <a:avLst/>
              </a:prstGeom>
              <a:ln w="1905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14921" y="2804927"/>
                <a:ext cx="1020060" cy="307777"/>
              </a:xfrm>
              <a:prstGeom prst="rect">
                <a:avLst/>
              </a:prstGeom>
              <a:noFill/>
            </p:spPr>
            <p:txBody>
              <a:bodyPr wrap="square" rtlCol="0">
                <a:spAutoFit/>
              </a:bodyPr>
              <a:lstStyle/>
              <a:p>
                <a:pPr algn="ctr"/>
                <a:r>
                  <a:rPr lang="en-US" sz="700" b="1" dirty="0"/>
                  <a:t>Resource Management</a:t>
                </a:r>
              </a:p>
            </p:txBody>
          </p:sp>
          <p:sp>
            <p:nvSpPr>
              <p:cNvPr id="46" name="TextBox 45"/>
              <p:cNvSpPr txBox="1"/>
              <p:nvPr/>
            </p:nvSpPr>
            <p:spPr>
              <a:xfrm>
                <a:off x="-403584" y="3497926"/>
                <a:ext cx="1020060" cy="200055"/>
              </a:xfrm>
              <a:prstGeom prst="rect">
                <a:avLst/>
              </a:prstGeom>
              <a:noFill/>
            </p:spPr>
            <p:txBody>
              <a:bodyPr wrap="square" rtlCol="0">
                <a:spAutoFit/>
              </a:bodyPr>
              <a:lstStyle/>
              <a:p>
                <a:pPr algn="ctr"/>
                <a:r>
                  <a:rPr lang="en-US" sz="700" b="1" dirty="0"/>
                  <a:t>Storage</a:t>
                </a:r>
              </a:p>
            </p:txBody>
          </p:sp>
          <p:sp>
            <p:nvSpPr>
              <p:cNvPr id="14" name="TextBox 13"/>
              <p:cNvSpPr txBox="1"/>
              <p:nvPr/>
            </p:nvSpPr>
            <p:spPr>
              <a:xfrm>
                <a:off x="-411990" y="1708995"/>
                <a:ext cx="794587" cy="415498"/>
              </a:xfrm>
              <a:prstGeom prst="rect">
                <a:avLst/>
              </a:prstGeom>
              <a:noFill/>
            </p:spPr>
            <p:txBody>
              <a:bodyPr wrap="square" rtlCol="0">
                <a:spAutoFit/>
              </a:bodyPr>
              <a:lstStyle/>
              <a:p>
                <a:pPr algn="ctr"/>
                <a:r>
                  <a:rPr lang="en-US" sz="700" b="1" dirty="0"/>
                  <a:t>Spark</a:t>
                </a:r>
              </a:p>
              <a:p>
                <a:pPr algn="ctr"/>
                <a:r>
                  <a:rPr lang="en-US" sz="700" dirty="0"/>
                  <a:t>(In-memory data flow engine)</a:t>
                </a:r>
              </a:p>
            </p:txBody>
          </p:sp>
          <p:sp>
            <p:nvSpPr>
              <p:cNvPr id="15" name="TextBox 14"/>
              <p:cNvSpPr txBox="1"/>
              <p:nvPr/>
            </p:nvSpPr>
            <p:spPr>
              <a:xfrm>
                <a:off x="572208" y="1741133"/>
                <a:ext cx="791372" cy="307777"/>
              </a:xfrm>
              <a:prstGeom prst="rect">
                <a:avLst/>
              </a:prstGeom>
              <a:noFill/>
            </p:spPr>
            <p:txBody>
              <a:bodyPr wrap="square" rtlCol="0">
                <a:spAutoFit/>
              </a:bodyPr>
              <a:lstStyle/>
              <a:p>
                <a:pPr algn="ctr"/>
                <a:r>
                  <a:rPr lang="en-US" sz="700" b="1" dirty="0"/>
                  <a:t>Kafka &amp; Strom</a:t>
                </a:r>
              </a:p>
              <a:p>
                <a:pPr algn="ctr"/>
                <a:r>
                  <a:rPr lang="en-US" sz="700" dirty="0"/>
                  <a:t>(Streaming)</a:t>
                </a:r>
              </a:p>
            </p:txBody>
          </p:sp>
          <p:sp>
            <p:nvSpPr>
              <p:cNvPr id="17" name="TextBox 16"/>
              <p:cNvSpPr txBox="1"/>
              <p:nvPr/>
            </p:nvSpPr>
            <p:spPr>
              <a:xfrm>
                <a:off x="3542605" y="1816822"/>
                <a:ext cx="710841" cy="307777"/>
              </a:xfrm>
              <a:prstGeom prst="rect">
                <a:avLst/>
              </a:prstGeom>
              <a:noFill/>
            </p:spPr>
            <p:txBody>
              <a:bodyPr wrap="square" rtlCol="0">
                <a:spAutoFit/>
              </a:bodyPr>
              <a:lstStyle/>
              <a:p>
                <a:pPr algn="ctr"/>
                <a:r>
                  <a:rPr lang="en-US" sz="700" b="1" dirty="0"/>
                  <a:t>Oozie</a:t>
                </a:r>
              </a:p>
              <a:p>
                <a:pPr algn="ctr"/>
                <a:r>
                  <a:rPr lang="en-US" sz="700" dirty="0"/>
                  <a:t>(Scheduling)</a:t>
                </a:r>
              </a:p>
            </p:txBody>
          </p:sp>
        </p:grpSp>
        <p:sp>
          <p:nvSpPr>
            <p:cNvPr id="63" name="TextBox 62"/>
            <p:cNvSpPr txBox="1"/>
            <p:nvPr/>
          </p:nvSpPr>
          <p:spPr>
            <a:xfrm>
              <a:off x="4283922" y="1947192"/>
              <a:ext cx="963163" cy="415498"/>
            </a:xfrm>
            <a:prstGeom prst="rect">
              <a:avLst/>
            </a:prstGeom>
            <a:noFill/>
          </p:spPr>
          <p:txBody>
            <a:bodyPr wrap="square" rtlCol="0">
              <a:spAutoFit/>
            </a:bodyPr>
            <a:lstStyle/>
            <a:p>
              <a:pPr algn="ctr"/>
              <a:r>
                <a:rPr lang="en-US" sz="700" b="1" dirty="0"/>
                <a:t>Solr &amp; Lucene</a:t>
              </a:r>
            </a:p>
            <a:p>
              <a:pPr algn="ctr"/>
              <a:r>
                <a:rPr lang="en-US" sz="700" dirty="0"/>
                <a:t>(Searching &amp; indexing)</a:t>
              </a:r>
            </a:p>
          </p:txBody>
        </p:sp>
      </p:grpSp>
    </p:spTree>
    <p:extLst>
      <p:ext uri="{BB962C8B-B14F-4D97-AF65-F5344CB8AC3E}">
        <p14:creationId xmlns:p14="http://schemas.microsoft.com/office/powerpoint/2010/main" val="1249100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altLang="en-US" sz="2400" b="1" dirty="0">
                <a:solidFill>
                  <a:schemeClr val="tx1">
                    <a:lumMod val="75000"/>
                    <a:lumOff val="25000"/>
                  </a:schemeClr>
                </a:solidFill>
              </a:rPr>
              <a:t>Core Components: </a:t>
            </a:r>
            <a:r>
              <a:rPr lang="en-US" altLang="en-US" sz="2400" b="1" dirty="0">
                <a:solidFill>
                  <a:schemeClr val="accent2">
                    <a:lumMod val="60000"/>
                    <a:lumOff val="40000"/>
                  </a:schemeClr>
                </a:solidFill>
              </a:rPr>
              <a:t>HDFS</a:t>
            </a:r>
          </a:p>
        </p:txBody>
      </p:sp>
      <p:sp>
        <p:nvSpPr>
          <p:cNvPr id="11" name="Rectangle 10">
            <a:extLst>
              <a:ext uri="{FF2B5EF4-FFF2-40B4-BE49-F238E27FC236}">
                <a16:creationId xmlns:a16="http://schemas.microsoft.com/office/drawing/2014/main" id="{47320F4D-7DDD-4804-A56D-983C070A5A39}"/>
              </a:ext>
            </a:extLst>
          </p:cNvPr>
          <p:cNvSpPr/>
          <p:nvPr/>
        </p:nvSpPr>
        <p:spPr>
          <a:xfrm>
            <a:off x="472328" y="1715957"/>
            <a:ext cx="6832236" cy="1962076"/>
          </a:xfrm>
          <a:prstGeom prst="rect">
            <a:avLst/>
          </a:prstGeom>
        </p:spPr>
        <p:txBody>
          <a:bodyPr wrap="square">
            <a:spAutoFit/>
          </a:bodyPr>
          <a:lstStyle/>
          <a:p>
            <a:pPr marL="285750" indent="-285750">
              <a:lnSpc>
                <a:spcPct val="150000"/>
              </a:lnSpc>
              <a:buClr>
                <a:srgbClr val="0070C0"/>
              </a:buClr>
              <a:buFont typeface="Arial" panose="020B0604020202020204" pitchFamily="34" charset="0"/>
              <a:buChar char="•"/>
            </a:pPr>
            <a:r>
              <a:rPr lang="en-US" dirty="0"/>
              <a:t>Hadoop Distributed File System (HDFS) is a storage system that runs on </a:t>
            </a:r>
            <a:r>
              <a:rPr lang="en-US" b="1" dirty="0"/>
              <a:t>Java</a:t>
            </a:r>
            <a:r>
              <a:rPr lang="en-US" dirty="0"/>
              <a:t> programming language, and it is used as the primary storage device in Hadoop applications </a:t>
            </a:r>
          </a:p>
          <a:p>
            <a:pPr>
              <a:lnSpc>
                <a:spcPct val="150000"/>
              </a:lnSpc>
              <a:buClr>
                <a:srgbClr val="0070C0"/>
              </a:buClr>
            </a:pPr>
            <a:endParaRPr lang="en-US" dirty="0"/>
          </a:p>
          <a:p>
            <a:pPr marL="285750" indent="-285750">
              <a:lnSpc>
                <a:spcPct val="150000"/>
              </a:lnSpc>
              <a:buClr>
                <a:srgbClr val="0070C0"/>
              </a:buClr>
              <a:buFont typeface="Arial" panose="020B0604020202020204" pitchFamily="34" charset="0"/>
              <a:buChar char="•"/>
            </a:pPr>
            <a:r>
              <a:rPr lang="en-US" dirty="0"/>
              <a:t>HDFS consists of two components, </a:t>
            </a:r>
            <a:r>
              <a:rPr lang="en-US" b="1" dirty="0"/>
              <a:t>NameNode</a:t>
            </a:r>
            <a:r>
              <a:rPr lang="en-US" dirty="0"/>
              <a:t> and </a:t>
            </a:r>
            <a:r>
              <a:rPr lang="en-US" b="1" dirty="0"/>
              <a:t>DataNode</a:t>
            </a:r>
            <a:endParaRPr lang="en-US" dirty="0"/>
          </a:p>
          <a:p>
            <a:pPr marL="285750" indent="-285750">
              <a:lnSpc>
                <a:spcPct val="150000"/>
              </a:lnSpc>
              <a:buClr>
                <a:srgbClr val="0070C0"/>
              </a:buClr>
              <a:buFont typeface="Arial" panose="020B0604020202020204" pitchFamily="34" charset="0"/>
              <a:buChar char="•"/>
            </a:pPr>
            <a:endParaRPr lang="en-US" dirty="0"/>
          </a:p>
          <a:p>
            <a:pPr marL="285750" indent="-285750">
              <a:lnSpc>
                <a:spcPct val="150000"/>
              </a:lnSpc>
              <a:buClr>
                <a:srgbClr val="0070C0"/>
              </a:buClr>
              <a:buFont typeface="Arial" panose="020B0604020202020204" pitchFamily="34" charset="0"/>
              <a:buChar char="•"/>
            </a:pPr>
            <a:r>
              <a:rPr lang="en-US" dirty="0"/>
              <a:t>These are used to store large data across </a:t>
            </a:r>
            <a:r>
              <a:rPr lang="en-US" b="1" dirty="0"/>
              <a:t>multiple</a:t>
            </a:r>
            <a:r>
              <a:rPr lang="en-US" dirty="0"/>
              <a:t> </a:t>
            </a:r>
            <a:r>
              <a:rPr lang="en-US" b="1" dirty="0"/>
              <a:t>nodes</a:t>
            </a:r>
            <a:r>
              <a:rPr lang="en-US" dirty="0"/>
              <a:t> on the Hadoop cluster</a:t>
            </a:r>
          </a:p>
        </p:txBody>
      </p:sp>
      <p:pic>
        <p:nvPicPr>
          <p:cNvPr id="6" name="Picture 2" descr="Image result for hdfs icon"/>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614" y="720163"/>
            <a:ext cx="1586316" cy="1007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658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E170AC-B92D-468E-ACD1-2D1029764674}"/>
              </a:ext>
            </a:extLst>
          </p:cNvPr>
          <p:cNvSpPr/>
          <p:nvPr/>
        </p:nvSpPr>
        <p:spPr>
          <a:xfrm>
            <a:off x="2071486" y="888345"/>
            <a:ext cx="1616451" cy="13087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Master</a:t>
            </a:r>
          </a:p>
          <a:p>
            <a:pPr algn="ctr"/>
            <a:endParaRPr lang="en-IN" dirty="0"/>
          </a:p>
          <a:p>
            <a:pPr algn="ctr"/>
            <a:endParaRPr lang="en-IN" dirty="0"/>
          </a:p>
          <a:p>
            <a:pPr algn="ctr"/>
            <a:r>
              <a:rPr lang="en-IN" dirty="0"/>
              <a:t>Active </a:t>
            </a:r>
            <a:r>
              <a:rPr lang="en-IN" dirty="0" err="1"/>
              <a:t>Namenode</a:t>
            </a:r>
            <a:endParaRPr lang="en-IN" dirty="0"/>
          </a:p>
          <a:p>
            <a:pPr algn="ctr"/>
            <a:endParaRPr lang="en-IN" dirty="0"/>
          </a:p>
          <a:p>
            <a:pPr algn="ctr"/>
            <a:endParaRPr lang="en-GB" dirty="0"/>
          </a:p>
        </p:txBody>
      </p:sp>
      <p:sp>
        <p:nvSpPr>
          <p:cNvPr id="3" name="Rectangle 2">
            <a:extLst>
              <a:ext uri="{FF2B5EF4-FFF2-40B4-BE49-F238E27FC236}">
                <a16:creationId xmlns:a16="http://schemas.microsoft.com/office/drawing/2014/main" id="{4C9BD270-29B8-48D7-9874-E1D1559552D6}"/>
              </a:ext>
            </a:extLst>
          </p:cNvPr>
          <p:cNvSpPr/>
          <p:nvPr/>
        </p:nvSpPr>
        <p:spPr>
          <a:xfrm>
            <a:off x="35392" y="3188843"/>
            <a:ext cx="1616451" cy="13087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Slave-I</a:t>
            </a:r>
          </a:p>
          <a:p>
            <a:pPr algn="ctr"/>
            <a:r>
              <a:rPr lang="en-IN" dirty="0" err="1"/>
              <a:t>Datanode</a:t>
            </a:r>
            <a:r>
              <a:rPr lang="en-IN" dirty="0"/>
              <a:t>-I</a:t>
            </a:r>
          </a:p>
          <a:p>
            <a:pPr algn="ctr"/>
            <a:endParaRPr lang="en-IN" dirty="0"/>
          </a:p>
          <a:p>
            <a:pPr algn="ctr"/>
            <a:endParaRPr lang="en-IN" dirty="0"/>
          </a:p>
          <a:p>
            <a:pPr algn="ctr"/>
            <a:endParaRPr lang="en-GB" dirty="0"/>
          </a:p>
        </p:txBody>
      </p:sp>
      <p:sp>
        <p:nvSpPr>
          <p:cNvPr id="4" name="Rectangle 3">
            <a:extLst>
              <a:ext uri="{FF2B5EF4-FFF2-40B4-BE49-F238E27FC236}">
                <a16:creationId xmlns:a16="http://schemas.microsoft.com/office/drawing/2014/main" id="{4A6BEA30-5605-44E1-8BE9-4084D4E25B3C}"/>
              </a:ext>
            </a:extLst>
          </p:cNvPr>
          <p:cNvSpPr/>
          <p:nvPr/>
        </p:nvSpPr>
        <p:spPr>
          <a:xfrm>
            <a:off x="1849746" y="3163746"/>
            <a:ext cx="1616451" cy="13087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Slave-II</a:t>
            </a:r>
          </a:p>
          <a:p>
            <a:pPr algn="ctr"/>
            <a:r>
              <a:rPr lang="en-IN" dirty="0" err="1"/>
              <a:t>Datanode</a:t>
            </a:r>
            <a:r>
              <a:rPr lang="en-IN" dirty="0"/>
              <a:t>-II</a:t>
            </a:r>
          </a:p>
          <a:p>
            <a:pPr algn="ctr"/>
            <a:endParaRPr lang="en-IN" dirty="0"/>
          </a:p>
          <a:p>
            <a:pPr algn="ctr"/>
            <a:endParaRPr lang="en-IN" dirty="0"/>
          </a:p>
          <a:p>
            <a:pPr algn="ctr"/>
            <a:endParaRPr lang="en-GB" dirty="0"/>
          </a:p>
        </p:txBody>
      </p:sp>
      <p:sp>
        <p:nvSpPr>
          <p:cNvPr id="5" name="Rectangle 4">
            <a:extLst>
              <a:ext uri="{FF2B5EF4-FFF2-40B4-BE49-F238E27FC236}">
                <a16:creationId xmlns:a16="http://schemas.microsoft.com/office/drawing/2014/main" id="{6728A944-2B60-47C4-B99B-A5E88796A39D}"/>
              </a:ext>
            </a:extLst>
          </p:cNvPr>
          <p:cNvSpPr/>
          <p:nvPr/>
        </p:nvSpPr>
        <p:spPr>
          <a:xfrm>
            <a:off x="3744273" y="3156162"/>
            <a:ext cx="1616451" cy="13087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Slave-III</a:t>
            </a:r>
          </a:p>
          <a:p>
            <a:pPr algn="ctr"/>
            <a:r>
              <a:rPr lang="en-IN" dirty="0" err="1"/>
              <a:t>Datanode</a:t>
            </a:r>
            <a:r>
              <a:rPr lang="en-IN" dirty="0"/>
              <a:t>-III</a:t>
            </a:r>
          </a:p>
          <a:p>
            <a:pPr algn="ctr"/>
            <a:endParaRPr lang="en-IN" dirty="0"/>
          </a:p>
          <a:p>
            <a:pPr algn="ctr"/>
            <a:endParaRPr lang="en-IN" dirty="0"/>
          </a:p>
          <a:p>
            <a:pPr algn="ctr"/>
            <a:endParaRPr lang="en-GB" dirty="0"/>
          </a:p>
        </p:txBody>
      </p:sp>
      <p:sp>
        <p:nvSpPr>
          <p:cNvPr id="6" name="Rectangle 5">
            <a:extLst>
              <a:ext uri="{FF2B5EF4-FFF2-40B4-BE49-F238E27FC236}">
                <a16:creationId xmlns:a16="http://schemas.microsoft.com/office/drawing/2014/main" id="{E0818E75-22FB-4430-B552-581ADC80183A}"/>
              </a:ext>
            </a:extLst>
          </p:cNvPr>
          <p:cNvSpPr/>
          <p:nvPr/>
        </p:nvSpPr>
        <p:spPr>
          <a:xfrm>
            <a:off x="5593297" y="3188843"/>
            <a:ext cx="1616451" cy="13087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Slave-IV</a:t>
            </a:r>
          </a:p>
          <a:p>
            <a:pPr algn="ctr"/>
            <a:r>
              <a:rPr lang="en-IN" dirty="0" err="1"/>
              <a:t>Datanode</a:t>
            </a:r>
            <a:r>
              <a:rPr lang="en-IN" dirty="0"/>
              <a:t>-IV</a:t>
            </a:r>
          </a:p>
          <a:p>
            <a:pPr algn="ctr"/>
            <a:endParaRPr lang="en-IN" dirty="0"/>
          </a:p>
          <a:p>
            <a:pPr algn="ctr"/>
            <a:endParaRPr lang="en-IN" dirty="0"/>
          </a:p>
          <a:p>
            <a:pPr algn="ctr"/>
            <a:endParaRPr lang="en-GB" dirty="0"/>
          </a:p>
        </p:txBody>
      </p:sp>
      <p:sp>
        <p:nvSpPr>
          <p:cNvPr id="7" name="Rectangle 6">
            <a:extLst>
              <a:ext uri="{FF2B5EF4-FFF2-40B4-BE49-F238E27FC236}">
                <a16:creationId xmlns:a16="http://schemas.microsoft.com/office/drawing/2014/main" id="{35881F54-1567-4A71-AF8E-1E7470455F16}"/>
              </a:ext>
            </a:extLst>
          </p:cNvPr>
          <p:cNvSpPr/>
          <p:nvPr/>
        </p:nvSpPr>
        <p:spPr>
          <a:xfrm>
            <a:off x="7487824" y="3206178"/>
            <a:ext cx="1616451" cy="13087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Slave-V</a:t>
            </a:r>
          </a:p>
          <a:p>
            <a:pPr algn="ctr"/>
            <a:r>
              <a:rPr lang="en-IN" dirty="0" err="1"/>
              <a:t>Datanode</a:t>
            </a:r>
            <a:r>
              <a:rPr lang="en-IN" dirty="0"/>
              <a:t>-V</a:t>
            </a:r>
          </a:p>
          <a:p>
            <a:pPr algn="ctr"/>
            <a:endParaRPr lang="en-IN" dirty="0"/>
          </a:p>
          <a:p>
            <a:pPr algn="ctr"/>
            <a:endParaRPr lang="en-IN" dirty="0"/>
          </a:p>
          <a:p>
            <a:pPr algn="ctr"/>
            <a:endParaRPr lang="en-GB" dirty="0"/>
          </a:p>
        </p:txBody>
      </p:sp>
      <p:sp>
        <p:nvSpPr>
          <p:cNvPr id="8" name="Rectangle: Rounded Corners 7">
            <a:extLst>
              <a:ext uri="{FF2B5EF4-FFF2-40B4-BE49-F238E27FC236}">
                <a16:creationId xmlns:a16="http://schemas.microsoft.com/office/drawing/2014/main" id="{6C848CDF-8A46-4EE8-A939-7E6A285A0B9E}"/>
              </a:ext>
            </a:extLst>
          </p:cNvPr>
          <p:cNvSpPr/>
          <p:nvPr/>
        </p:nvSpPr>
        <p:spPr>
          <a:xfrm>
            <a:off x="429031" y="286202"/>
            <a:ext cx="1772462" cy="3596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Sales.csv[384MB]</a:t>
            </a:r>
            <a:endParaRPr lang="en-GB" dirty="0"/>
          </a:p>
        </p:txBody>
      </p:sp>
      <p:sp>
        <p:nvSpPr>
          <p:cNvPr id="9" name="TextBox 8">
            <a:extLst>
              <a:ext uri="{FF2B5EF4-FFF2-40B4-BE49-F238E27FC236}">
                <a16:creationId xmlns:a16="http://schemas.microsoft.com/office/drawing/2014/main" id="{9A8A7969-777D-473D-980D-68BC5BCBFBE8}"/>
              </a:ext>
            </a:extLst>
          </p:cNvPr>
          <p:cNvSpPr txBox="1"/>
          <p:nvPr/>
        </p:nvSpPr>
        <p:spPr>
          <a:xfrm>
            <a:off x="5456064" y="398695"/>
            <a:ext cx="3579595" cy="2169825"/>
          </a:xfrm>
          <a:prstGeom prst="rect">
            <a:avLst/>
          </a:prstGeom>
          <a:noFill/>
        </p:spPr>
        <p:txBody>
          <a:bodyPr wrap="square" rtlCol="0">
            <a:spAutoFit/>
          </a:bodyPr>
          <a:lstStyle/>
          <a:p>
            <a:r>
              <a:rPr lang="en-IN" dirty="0"/>
              <a:t>Every Hadoop cluster has block size. The default block size = 128 MB.</a:t>
            </a:r>
          </a:p>
          <a:p>
            <a:r>
              <a:rPr lang="en-IN" dirty="0"/>
              <a:t>Sales.csv file will be divided into 3 blocks.</a:t>
            </a:r>
          </a:p>
          <a:p>
            <a:r>
              <a:rPr lang="en-IN" dirty="0"/>
              <a:t>By default, Hadoop has a replication factor = 3</a:t>
            </a:r>
          </a:p>
          <a:p>
            <a:r>
              <a:rPr lang="en-IN" dirty="0"/>
              <a:t>The </a:t>
            </a:r>
            <a:r>
              <a:rPr lang="en-IN" dirty="0" err="1"/>
              <a:t>namenode</a:t>
            </a:r>
            <a:r>
              <a:rPr lang="en-IN" dirty="0"/>
              <a:t> stores metadata. The </a:t>
            </a:r>
            <a:r>
              <a:rPr lang="en-IN" dirty="0" err="1"/>
              <a:t>Namenode</a:t>
            </a:r>
            <a:r>
              <a:rPr lang="en-IN" dirty="0"/>
              <a:t> will have the following information</a:t>
            </a:r>
          </a:p>
          <a:p>
            <a:r>
              <a:rPr lang="en-IN" dirty="0"/>
              <a:t>Sales.csv is divided into B1,B2,B3</a:t>
            </a:r>
          </a:p>
          <a:p>
            <a:r>
              <a:rPr lang="en-IN" dirty="0"/>
              <a:t>B1</a:t>
            </a:r>
            <a:r>
              <a:rPr lang="en-IN" dirty="0">
                <a:sym typeface="Wingdings" panose="05000000000000000000" pitchFamily="2" charset="2"/>
              </a:rPr>
              <a:t> DN1,DN2,DN3</a:t>
            </a:r>
          </a:p>
          <a:p>
            <a:r>
              <a:rPr lang="en-IN" dirty="0">
                <a:sym typeface="Wingdings" panose="05000000000000000000" pitchFamily="2" charset="2"/>
              </a:rPr>
              <a:t>B2  DN3,DN4,DN5</a:t>
            </a:r>
          </a:p>
          <a:p>
            <a:r>
              <a:rPr lang="en-IN" dirty="0">
                <a:sym typeface="Wingdings" panose="05000000000000000000" pitchFamily="2" charset="2"/>
              </a:rPr>
              <a:t>B3  DN2,DN4,DN5</a:t>
            </a:r>
            <a:endParaRPr lang="en-GB" dirty="0"/>
          </a:p>
        </p:txBody>
      </p:sp>
      <p:sp>
        <p:nvSpPr>
          <p:cNvPr id="10" name="Rectangle: Rounded Corners 9">
            <a:extLst>
              <a:ext uri="{FF2B5EF4-FFF2-40B4-BE49-F238E27FC236}">
                <a16:creationId xmlns:a16="http://schemas.microsoft.com/office/drawing/2014/main" id="{5932BEC6-1EA4-49F7-A3C0-944A29D2D7F0}"/>
              </a:ext>
            </a:extLst>
          </p:cNvPr>
          <p:cNvSpPr/>
          <p:nvPr/>
        </p:nvSpPr>
        <p:spPr>
          <a:xfrm>
            <a:off x="1058133" y="4087804"/>
            <a:ext cx="593710" cy="325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B1</a:t>
            </a:r>
            <a:endParaRPr lang="en-GB" dirty="0"/>
          </a:p>
        </p:txBody>
      </p:sp>
      <p:sp>
        <p:nvSpPr>
          <p:cNvPr id="11" name="Rectangle: Rounded Corners 10">
            <a:extLst>
              <a:ext uri="{FF2B5EF4-FFF2-40B4-BE49-F238E27FC236}">
                <a16:creationId xmlns:a16="http://schemas.microsoft.com/office/drawing/2014/main" id="{56AD65AA-4AFB-41CA-A5A1-FC952F2D58E8}"/>
              </a:ext>
            </a:extLst>
          </p:cNvPr>
          <p:cNvSpPr/>
          <p:nvPr/>
        </p:nvSpPr>
        <p:spPr>
          <a:xfrm>
            <a:off x="4721511" y="4087803"/>
            <a:ext cx="593710" cy="325927"/>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B2</a:t>
            </a:r>
            <a:endParaRPr lang="en-GB" dirty="0"/>
          </a:p>
        </p:txBody>
      </p:sp>
      <p:sp>
        <p:nvSpPr>
          <p:cNvPr id="12" name="Rectangle: Rounded Corners 11">
            <a:extLst>
              <a:ext uri="{FF2B5EF4-FFF2-40B4-BE49-F238E27FC236}">
                <a16:creationId xmlns:a16="http://schemas.microsoft.com/office/drawing/2014/main" id="{820D6D6A-6FD1-4EA6-9F0F-16AB4CB1EC08}"/>
              </a:ext>
            </a:extLst>
          </p:cNvPr>
          <p:cNvSpPr/>
          <p:nvPr/>
        </p:nvSpPr>
        <p:spPr>
          <a:xfrm>
            <a:off x="8404391" y="4132768"/>
            <a:ext cx="593710" cy="32592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B3</a:t>
            </a:r>
            <a:endParaRPr lang="en-GB" dirty="0"/>
          </a:p>
        </p:txBody>
      </p:sp>
      <p:sp>
        <p:nvSpPr>
          <p:cNvPr id="13" name="Rectangle: Rounded Corners 12">
            <a:extLst>
              <a:ext uri="{FF2B5EF4-FFF2-40B4-BE49-F238E27FC236}">
                <a16:creationId xmlns:a16="http://schemas.microsoft.com/office/drawing/2014/main" id="{4E17A45E-FEA9-4E5A-8203-70F842D6AC71}"/>
              </a:ext>
            </a:extLst>
          </p:cNvPr>
          <p:cNvSpPr/>
          <p:nvPr/>
        </p:nvSpPr>
        <p:spPr>
          <a:xfrm>
            <a:off x="4713566" y="3697595"/>
            <a:ext cx="593710" cy="325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B1</a:t>
            </a:r>
            <a:endParaRPr lang="en-GB" dirty="0"/>
          </a:p>
        </p:txBody>
      </p:sp>
      <p:sp>
        <p:nvSpPr>
          <p:cNvPr id="14" name="Rectangle: Rounded Corners 13">
            <a:extLst>
              <a:ext uri="{FF2B5EF4-FFF2-40B4-BE49-F238E27FC236}">
                <a16:creationId xmlns:a16="http://schemas.microsoft.com/office/drawing/2014/main" id="{9D82E0D3-29FF-43C8-8E1D-88ACF2B55871}"/>
              </a:ext>
            </a:extLst>
          </p:cNvPr>
          <p:cNvSpPr/>
          <p:nvPr/>
        </p:nvSpPr>
        <p:spPr>
          <a:xfrm>
            <a:off x="2781481" y="4079048"/>
            <a:ext cx="593710" cy="325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B1</a:t>
            </a:r>
            <a:endParaRPr lang="en-GB" dirty="0"/>
          </a:p>
        </p:txBody>
      </p:sp>
      <p:sp>
        <p:nvSpPr>
          <p:cNvPr id="15" name="Rectangle: Rounded Corners 14">
            <a:extLst>
              <a:ext uri="{FF2B5EF4-FFF2-40B4-BE49-F238E27FC236}">
                <a16:creationId xmlns:a16="http://schemas.microsoft.com/office/drawing/2014/main" id="{663B7742-4673-4934-AE0F-944464D17589}"/>
              </a:ext>
            </a:extLst>
          </p:cNvPr>
          <p:cNvSpPr/>
          <p:nvPr/>
        </p:nvSpPr>
        <p:spPr>
          <a:xfrm>
            <a:off x="5609909" y="4116518"/>
            <a:ext cx="593710" cy="325927"/>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B2</a:t>
            </a:r>
            <a:endParaRPr lang="en-GB" dirty="0"/>
          </a:p>
        </p:txBody>
      </p:sp>
      <p:sp>
        <p:nvSpPr>
          <p:cNvPr id="16" name="Rectangle: Rounded Corners 15">
            <a:extLst>
              <a:ext uri="{FF2B5EF4-FFF2-40B4-BE49-F238E27FC236}">
                <a16:creationId xmlns:a16="http://schemas.microsoft.com/office/drawing/2014/main" id="{6AD47F7F-0642-4EDD-AA67-03889E096459}"/>
              </a:ext>
            </a:extLst>
          </p:cNvPr>
          <p:cNvSpPr/>
          <p:nvPr/>
        </p:nvSpPr>
        <p:spPr>
          <a:xfrm>
            <a:off x="7515993" y="4147846"/>
            <a:ext cx="593710" cy="325927"/>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B2</a:t>
            </a:r>
            <a:endParaRPr lang="en-GB" dirty="0"/>
          </a:p>
        </p:txBody>
      </p:sp>
      <p:sp>
        <p:nvSpPr>
          <p:cNvPr id="17" name="Rectangle: Rounded Corners 16">
            <a:extLst>
              <a:ext uri="{FF2B5EF4-FFF2-40B4-BE49-F238E27FC236}">
                <a16:creationId xmlns:a16="http://schemas.microsoft.com/office/drawing/2014/main" id="{AA23437E-7576-4A1A-9ADC-F93FE33ECBEB}"/>
              </a:ext>
            </a:extLst>
          </p:cNvPr>
          <p:cNvSpPr/>
          <p:nvPr/>
        </p:nvSpPr>
        <p:spPr>
          <a:xfrm>
            <a:off x="6526476" y="4105594"/>
            <a:ext cx="593710" cy="32592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B3</a:t>
            </a:r>
            <a:endParaRPr lang="en-GB" dirty="0"/>
          </a:p>
        </p:txBody>
      </p:sp>
      <p:sp>
        <p:nvSpPr>
          <p:cNvPr id="18" name="Rectangle: Rounded Corners 17">
            <a:extLst>
              <a:ext uri="{FF2B5EF4-FFF2-40B4-BE49-F238E27FC236}">
                <a16:creationId xmlns:a16="http://schemas.microsoft.com/office/drawing/2014/main" id="{C36609A1-A456-4488-9680-A40E21D83412}"/>
              </a:ext>
            </a:extLst>
          </p:cNvPr>
          <p:cNvSpPr/>
          <p:nvPr/>
        </p:nvSpPr>
        <p:spPr>
          <a:xfrm>
            <a:off x="1893083" y="4127712"/>
            <a:ext cx="593710" cy="32592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B3</a:t>
            </a:r>
            <a:endParaRPr lang="en-GB" dirty="0"/>
          </a:p>
        </p:txBody>
      </p:sp>
      <p:sp>
        <p:nvSpPr>
          <p:cNvPr id="19" name="Rectangle 18">
            <a:extLst>
              <a:ext uri="{FF2B5EF4-FFF2-40B4-BE49-F238E27FC236}">
                <a16:creationId xmlns:a16="http://schemas.microsoft.com/office/drawing/2014/main" id="{BDEBC023-20F8-4B34-A899-C68B1FA3C81E}"/>
              </a:ext>
            </a:extLst>
          </p:cNvPr>
          <p:cNvSpPr/>
          <p:nvPr/>
        </p:nvSpPr>
        <p:spPr>
          <a:xfrm>
            <a:off x="3794834" y="888345"/>
            <a:ext cx="1616451" cy="13087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Master</a:t>
            </a:r>
          </a:p>
          <a:p>
            <a:pPr algn="ctr"/>
            <a:endParaRPr lang="en-IN" dirty="0"/>
          </a:p>
          <a:p>
            <a:pPr algn="ctr"/>
            <a:endParaRPr lang="en-IN" dirty="0"/>
          </a:p>
          <a:p>
            <a:pPr algn="ctr"/>
            <a:r>
              <a:rPr lang="en-IN" dirty="0"/>
              <a:t>Standby </a:t>
            </a:r>
            <a:r>
              <a:rPr lang="en-IN" dirty="0" err="1"/>
              <a:t>Namenode</a:t>
            </a:r>
            <a:endParaRPr lang="en-IN" dirty="0"/>
          </a:p>
          <a:p>
            <a:pPr algn="ctr"/>
            <a:endParaRPr lang="en-IN" dirty="0"/>
          </a:p>
          <a:p>
            <a:pPr algn="ctr"/>
            <a:endParaRPr lang="en-GB" dirty="0"/>
          </a:p>
        </p:txBody>
      </p:sp>
    </p:spTree>
    <p:extLst>
      <p:ext uri="{BB962C8B-B14F-4D97-AF65-F5344CB8AC3E}">
        <p14:creationId xmlns:p14="http://schemas.microsoft.com/office/powerpoint/2010/main" val="4062732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82EE5E-AF72-4EB6-92F2-BACB33AD4EAE}"/>
              </a:ext>
            </a:extLst>
          </p:cNvPr>
          <p:cNvSpPr/>
          <p:nvPr/>
        </p:nvSpPr>
        <p:spPr>
          <a:xfrm>
            <a:off x="1707460" y="3011832"/>
            <a:ext cx="1616451" cy="13087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Master</a:t>
            </a:r>
          </a:p>
          <a:p>
            <a:pPr algn="ctr"/>
            <a:endParaRPr lang="en-IN" dirty="0"/>
          </a:p>
          <a:p>
            <a:pPr algn="ctr"/>
            <a:endParaRPr lang="en-IN" dirty="0"/>
          </a:p>
          <a:p>
            <a:pPr algn="ctr"/>
            <a:r>
              <a:rPr lang="en-IN" dirty="0"/>
              <a:t>Active </a:t>
            </a:r>
            <a:r>
              <a:rPr lang="en-IN" dirty="0" err="1"/>
              <a:t>Namenode</a:t>
            </a:r>
            <a:endParaRPr lang="en-IN" dirty="0"/>
          </a:p>
          <a:p>
            <a:pPr algn="ctr"/>
            <a:r>
              <a:rPr lang="en-IN" dirty="0"/>
              <a:t>FSIMAGE</a:t>
            </a:r>
          </a:p>
          <a:p>
            <a:pPr algn="ctr"/>
            <a:endParaRPr lang="en-IN" dirty="0"/>
          </a:p>
          <a:p>
            <a:pPr algn="ctr"/>
            <a:endParaRPr lang="en-GB" dirty="0"/>
          </a:p>
        </p:txBody>
      </p:sp>
      <p:sp>
        <p:nvSpPr>
          <p:cNvPr id="3" name="Rectangle 2">
            <a:extLst>
              <a:ext uri="{FF2B5EF4-FFF2-40B4-BE49-F238E27FC236}">
                <a16:creationId xmlns:a16="http://schemas.microsoft.com/office/drawing/2014/main" id="{269B4158-1432-40A0-958A-4B58E920F135}"/>
              </a:ext>
            </a:extLst>
          </p:cNvPr>
          <p:cNvSpPr/>
          <p:nvPr/>
        </p:nvSpPr>
        <p:spPr>
          <a:xfrm>
            <a:off x="5513127" y="3011832"/>
            <a:ext cx="1616451" cy="13087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Master</a:t>
            </a:r>
          </a:p>
          <a:p>
            <a:pPr algn="ctr"/>
            <a:endParaRPr lang="en-IN" dirty="0"/>
          </a:p>
          <a:p>
            <a:pPr algn="ctr"/>
            <a:endParaRPr lang="en-IN" dirty="0"/>
          </a:p>
          <a:p>
            <a:pPr algn="ctr"/>
            <a:r>
              <a:rPr lang="en-IN" dirty="0"/>
              <a:t>Standby </a:t>
            </a:r>
            <a:r>
              <a:rPr lang="en-IN" dirty="0" err="1"/>
              <a:t>Namenode</a:t>
            </a:r>
            <a:endParaRPr lang="en-IN" dirty="0"/>
          </a:p>
          <a:p>
            <a:pPr algn="ctr"/>
            <a:r>
              <a:rPr lang="en-IN" dirty="0"/>
              <a:t>FSIMAGE</a:t>
            </a:r>
          </a:p>
          <a:p>
            <a:pPr algn="ctr"/>
            <a:endParaRPr lang="en-IN" dirty="0"/>
          </a:p>
          <a:p>
            <a:pPr algn="ctr"/>
            <a:endParaRPr lang="en-GB" dirty="0"/>
          </a:p>
        </p:txBody>
      </p:sp>
      <p:sp>
        <p:nvSpPr>
          <p:cNvPr id="6" name="Rectangle 5">
            <a:extLst>
              <a:ext uri="{FF2B5EF4-FFF2-40B4-BE49-F238E27FC236}">
                <a16:creationId xmlns:a16="http://schemas.microsoft.com/office/drawing/2014/main" id="{047D8508-5B09-4BD2-8AA8-1B9D29EEEA79}"/>
              </a:ext>
            </a:extLst>
          </p:cNvPr>
          <p:cNvSpPr/>
          <p:nvPr/>
        </p:nvSpPr>
        <p:spPr>
          <a:xfrm>
            <a:off x="5516736" y="903512"/>
            <a:ext cx="1206924" cy="9079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Master</a:t>
            </a:r>
          </a:p>
          <a:p>
            <a:pPr algn="ctr"/>
            <a:endParaRPr lang="en-IN" dirty="0"/>
          </a:p>
          <a:p>
            <a:pPr algn="ctr"/>
            <a:endParaRPr lang="en-IN" dirty="0"/>
          </a:p>
          <a:p>
            <a:pPr algn="ctr"/>
            <a:r>
              <a:rPr lang="en-IN" dirty="0"/>
              <a:t>Journal-3</a:t>
            </a:r>
          </a:p>
          <a:p>
            <a:pPr algn="ctr"/>
            <a:r>
              <a:rPr lang="en-IN" dirty="0"/>
              <a:t>edits</a:t>
            </a:r>
          </a:p>
          <a:p>
            <a:pPr algn="ctr"/>
            <a:endParaRPr lang="en-IN" dirty="0"/>
          </a:p>
          <a:p>
            <a:pPr algn="ctr"/>
            <a:endParaRPr lang="en-GB" dirty="0"/>
          </a:p>
        </p:txBody>
      </p:sp>
      <p:sp>
        <p:nvSpPr>
          <p:cNvPr id="7" name="Rectangle 6">
            <a:extLst>
              <a:ext uri="{FF2B5EF4-FFF2-40B4-BE49-F238E27FC236}">
                <a16:creationId xmlns:a16="http://schemas.microsoft.com/office/drawing/2014/main" id="{1EA00754-E047-43D2-81FA-F26469E4FC31}"/>
              </a:ext>
            </a:extLst>
          </p:cNvPr>
          <p:cNvSpPr/>
          <p:nvPr/>
        </p:nvSpPr>
        <p:spPr>
          <a:xfrm>
            <a:off x="3844669" y="903512"/>
            <a:ext cx="1206924" cy="9079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Master</a:t>
            </a:r>
          </a:p>
          <a:p>
            <a:pPr algn="ctr"/>
            <a:endParaRPr lang="en-IN" dirty="0"/>
          </a:p>
          <a:p>
            <a:pPr algn="ctr"/>
            <a:endParaRPr lang="en-IN" dirty="0"/>
          </a:p>
          <a:p>
            <a:pPr algn="ctr"/>
            <a:r>
              <a:rPr lang="en-IN" dirty="0"/>
              <a:t>Journal-2</a:t>
            </a:r>
          </a:p>
          <a:p>
            <a:pPr algn="ctr"/>
            <a:r>
              <a:rPr lang="en-IN" dirty="0"/>
              <a:t>edits</a:t>
            </a:r>
          </a:p>
          <a:p>
            <a:pPr algn="ctr"/>
            <a:endParaRPr lang="en-IN" dirty="0"/>
          </a:p>
          <a:p>
            <a:pPr algn="ctr"/>
            <a:endParaRPr lang="en-GB" dirty="0"/>
          </a:p>
        </p:txBody>
      </p:sp>
      <p:sp>
        <p:nvSpPr>
          <p:cNvPr id="8" name="Rectangle 7">
            <a:extLst>
              <a:ext uri="{FF2B5EF4-FFF2-40B4-BE49-F238E27FC236}">
                <a16:creationId xmlns:a16="http://schemas.microsoft.com/office/drawing/2014/main" id="{2AF85FD8-DACE-40E8-9368-BBAD25425ADF}"/>
              </a:ext>
            </a:extLst>
          </p:cNvPr>
          <p:cNvSpPr/>
          <p:nvPr/>
        </p:nvSpPr>
        <p:spPr>
          <a:xfrm>
            <a:off x="1907528" y="903512"/>
            <a:ext cx="1206924" cy="9079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Master</a:t>
            </a:r>
          </a:p>
          <a:p>
            <a:pPr algn="ctr"/>
            <a:endParaRPr lang="en-IN" dirty="0"/>
          </a:p>
          <a:p>
            <a:pPr algn="ctr"/>
            <a:endParaRPr lang="en-IN" dirty="0"/>
          </a:p>
          <a:p>
            <a:pPr algn="ctr"/>
            <a:r>
              <a:rPr lang="en-IN" dirty="0"/>
              <a:t>Journal-1</a:t>
            </a:r>
          </a:p>
          <a:p>
            <a:pPr algn="ctr"/>
            <a:r>
              <a:rPr lang="en-IN" dirty="0"/>
              <a:t>edits</a:t>
            </a:r>
          </a:p>
          <a:p>
            <a:pPr algn="ctr"/>
            <a:endParaRPr lang="en-IN" dirty="0"/>
          </a:p>
          <a:p>
            <a:pPr algn="ctr"/>
            <a:endParaRPr lang="en-GB" dirty="0"/>
          </a:p>
        </p:txBody>
      </p:sp>
      <p:cxnSp>
        <p:nvCxnSpPr>
          <p:cNvPr id="10" name="Straight Arrow Connector 9">
            <a:extLst>
              <a:ext uri="{FF2B5EF4-FFF2-40B4-BE49-F238E27FC236}">
                <a16:creationId xmlns:a16="http://schemas.microsoft.com/office/drawing/2014/main" id="{28620ACA-AF67-4E04-88D2-C05E0D909072}"/>
              </a:ext>
            </a:extLst>
          </p:cNvPr>
          <p:cNvCxnSpPr>
            <a:stCxn id="2" idx="0"/>
          </p:cNvCxnSpPr>
          <p:nvPr/>
        </p:nvCxnSpPr>
        <p:spPr>
          <a:xfrm flipV="1">
            <a:off x="2515686" y="1863469"/>
            <a:ext cx="132174" cy="114836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E9EAFC1D-2080-450D-A773-A9D1486CBB8A}"/>
              </a:ext>
            </a:extLst>
          </p:cNvPr>
          <p:cNvCxnSpPr>
            <a:cxnSpLocks/>
            <a:endCxn id="7" idx="2"/>
          </p:cNvCxnSpPr>
          <p:nvPr/>
        </p:nvCxnSpPr>
        <p:spPr>
          <a:xfrm flipV="1">
            <a:off x="2608497" y="1811466"/>
            <a:ext cx="1839634" cy="117436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A55ADDE1-E1AD-4C11-964D-621B506D1821}"/>
              </a:ext>
            </a:extLst>
          </p:cNvPr>
          <p:cNvCxnSpPr>
            <a:cxnSpLocks/>
            <a:endCxn id="6" idx="2"/>
          </p:cNvCxnSpPr>
          <p:nvPr/>
        </p:nvCxnSpPr>
        <p:spPr>
          <a:xfrm flipV="1">
            <a:off x="2848292" y="1811466"/>
            <a:ext cx="3271906" cy="117436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8244A50B-9048-4E83-8D4B-D98ED68621EC}"/>
              </a:ext>
            </a:extLst>
          </p:cNvPr>
          <p:cNvCxnSpPr>
            <a:cxnSpLocks/>
          </p:cNvCxnSpPr>
          <p:nvPr/>
        </p:nvCxnSpPr>
        <p:spPr>
          <a:xfrm flipH="1" flipV="1">
            <a:off x="4687926" y="1863469"/>
            <a:ext cx="1524001" cy="114183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03638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ounded Rectangle 14"/>
          <p:cNvSpPr/>
          <p:nvPr/>
        </p:nvSpPr>
        <p:spPr>
          <a:xfrm>
            <a:off x="780223" y="2513799"/>
            <a:ext cx="4506070" cy="61195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70C0"/>
              </a:buClr>
            </a:pPr>
            <a:endParaRPr lang="en-US" sz="1200" i="1" dirty="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What is Big Data?</a:t>
            </a:r>
            <a:endParaRPr lang="en-US" sz="2400" b="1" dirty="0">
              <a:solidFill>
                <a:schemeClr val="tx1">
                  <a:lumMod val="75000"/>
                  <a:lumOff val="25000"/>
                </a:schemeClr>
              </a:solidFill>
            </a:endParaRPr>
          </a:p>
        </p:txBody>
      </p:sp>
      <p:sp>
        <p:nvSpPr>
          <p:cNvPr id="12" name="Rounded Rectangle 11"/>
          <p:cNvSpPr/>
          <p:nvPr/>
        </p:nvSpPr>
        <p:spPr>
          <a:xfrm>
            <a:off x="1245593" y="1164821"/>
            <a:ext cx="6464502" cy="61195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70C0"/>
              </a:buClr>
            </a:pPr>
            <a:endParaRPr lang="en-US" sz="1200" i="1" dirty="0">
              <a:solidFill>
                <a:schemeClr val="tx1">
                  <a:lumMod val="75000"/>
                  <a:lumOff val="25000"/>
                </a:schemeClr>
              </a:solidFill>
            </a:endParaRPr>
          </a:p>
        </p:txBody>
      </p:sp>
      <p:grpSp>
        <p:nvGrpSpPr>
          <p:cNvPr id="3" name="Group 2"/>
          <p:cNvGrpSpPr/>
          <p:nvPr/>
        </p:nvGrpSpPr>
        <p:grpSpPr>
          <a:xfrm>
            <a:off x="761599" y="1002711"/>
            <a:ext cx="1054826" cy="936171"/>
            <a:chOff x="1085102" y="2385527"/>
            <a:chExt cx="1054826" cy="936171"/>
          </a:xfrm>
        </p:grpSpPr>
        <p:sp>
          <p:nvSpPr>
            <p:cNvPr id="2" name="Oval 1"/>
            <p:cNvSpPr/>
            <p:nvPr/>
          </p:nvSpPr>
          <p:spPr>
            <a:xfrm>
              <a:off x="1105784" y="2385527"/>
              <a:ext cx="1001486" cy="936171"/>
            </a:xfrm>
            <a:prstGeom prst="ellipse">
              <a:avLst/>
            </a:prstGeom>
            <a:solidFill>
              <a:schemeClr val="bg1"/>
            </a:solidFill>
            <a:ln>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2" descr="Image result for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102" y="2385527"/>
              <a:ext cx="1054826" cy="926040"/>
            </a:xfrm>
            <a:prstGeom prst="rect">
              <a:avLst/>
            </a:prstGeom>
            <a:noFill/>
          </p:spPr>
        </p:pic>
      </p:grpSp>
      <p:sp>
        <p:nvSpPr>
          <p:cNvPr id="4" name="Rectangle 3"/>
          <p:cNvSpPr/>
          <p:nvPr/>
        </p:nvSpPr>
        <p:spPr>
          <a:xfrm>
            <a:off x="1816425" y="1164821"/>
            <a:ext cx="5782893" cy="646331"/>
          </a:xfrm>
          <a:prstGeom prst="rect">
            <a:avLst/>
          </a:prstGeom>
        </p:spPr>
        <p:txBody>
          <a:bodyPr wrap="square">
            <a:spAutoFit/>
          </a:bodyPr>
          <a:lstStyle/>
          <a:p>
            <a:pPr algn="ctr">
              <a:buClr>
                <a:srgbClr val="0070C0"/>
              </a:buClr>
            </a:pPr>
            <a:r>
              <a:rPr lang="en-US" sz="1200" dirty="0">
                <a:solidFill>
                  <a:schemeClr val="tx1">
                    <a:lumMod val="75000"/>
                    <a:lumOff val="25000"/>
                  </a:schemeClr>
                </a:solidFill>
              </a:rPr>
              <a:t>Big Data is a collection of extremely large datasets that may be analyzed computationally to reveal patterns, trends, and associations, especially relating to human behavior and interactions.</a:t>
            </a:r>
            <a:endParaRPr lang="en-US" sz="1200" i="1" dirty="0">
              <a:solidFill>
                <a:schemeClr val="tx1">
                  <a:lumMod val="75000"/>
                  <a:lumOff val="25000"/>
                </a:schemeClr>
              </a:solidFill>
            </a:endParaRPr>
          </a:p>
        </p:txBody>
      </p:sp>
      <p:sp>
        <p:nvSpPr>
          <p:cNvPr id="11" name="Oval 10"/>
          <p:cNvSpPr/>
          <p:nvPr/>
        </p:nvSpPr>
        <p:spPr>
          <a:xfrm>
            <a:off x="195829" y="2359073"/>
            <a:ext cx="1001486" cy="936171"/>
          </a:xfrm>
          <a:prstGeom prst="ellipse">
            <a:avLst/>
          </a:prstGeom>
          <a:solidFill>
            <a:schemeClr val="bg1"/>
          </a:solidFill>
          <a:ln>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94" y="2524997"/>
            <a:ext cx="604321" cy="604321"/>
          </a:xfrm>
          <a:prstGeom prst="rect">
            <a:avLst/>
          </a:prstGeom>
        </p:spPr>
      </p:pic>
      <p:sp>
        <p:nvSpPr>
          <p:cNvPr id="6" name="Rectangle 5"/>
          <p:cNvSpPr/>
          <p:nvPr/>
        </p:nvSpPr>
        <p:spPr>
          <a:xfrm>
            <a:off x="1176632" y="2513799"/>
            <a:ext cx="4109661" cy="646331"/>
          </a:xfrm>
          <a:prstGeom prst="rect">
            <a:avLst/>
          </a:prstGeom>
        </p:spPr>
        <p:txBody>
          <a:bodyPr wrap="square">
            <a:spAutoFit/>
          </a:bodyPr>
          <a:lstStyle/>
          <a:p>
            <a:r>
              <a:rPr lang="en-IN" sz="1200" dirty="0"/>
              <a:t>It captures voices of the flight crew, recordings of microphones and earphones, and the performance information of the aircraft.</a:t>
            </a:r>
          </a:p>
        </p:txBody>
      </p:sp>
      <p:sp>
        <p:nvSpPr>
          <p:cNvPr id="16" name="Rounded Rectangle 15"/>
          <p:cNvSpPr/>
          <p:nvPr/>
        </p:nvSpPr>
        <p:spPr>
          <a:xfrm>
            <a:off x="1364617" y="3712610"/>
            <a:ext cx="4426583" cy="61195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70C0"/>
              </a:buClr>
            </a:pPr>
            <a:endParaRPr lang="en-US" sz="1200" i="1" dirty="0">
              <a:solidFill>
                <a:schemeClr val="tx1">
                  <a:lumMod val="75000"/>
                  <a:lumOff val="25000"/>
                </a:schemeClr>
              </a:solidFill>
            </a:endParaRPr>
          </a:p>
        </p:txBody>
      </p:sp>
      <p:sp>
        <p:nvSpPr>
          <p:cNvPr id="17" name="Oval 16"/>
          <p:cNvSpPr/>
          <p:nvPr/>
        </p:nvSpPr>
        <p:spPr>
          <a:xfrm>
            <a:off x="780223" y="3557884"/>
            <a:ext cx="1001486" cy="936171"/>
          </a:xfrm>
          <a:prstGeom prst="ellipse">
            <a:avLst/>
          </a:prstGeom>
          <a:solidFill>
            <a:schemeClr val="bg1"/>
          </a:solidFill>
          <a:ln>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1761027" y="3787753"/>
            <a:ext cx="3938923" cy="461665"/>
          </a:xfrm>
          <a:prstGeom prst="rect">
            <a:avLst/>
          </a:prstGeom>
        </p:spPr>
        <p:txBody>
          <a:bodyPr wrap="square">
            <a:spAutoFit/>
          </a:bodyPr>
          <a:lstStyle/>
          <a:p>
            <a:r>
              <a:rPr lang="en-US" sz="1200" dirty="0"/>
              <a:t>Social media such as Facebook and Twitter hold information and the views posted by millions of people across the globe.</a:t>
            </a:r>
            <a:endParaRPr lang="en-IN" sz="1200" dirty="0"/>
          </a:p>
        </p:txBody>
      </p:sp>
      <p:pic>
        <p:nvPicPr>
          <p:cNvPr id="20" name="Picture 4" descr="Image result for social media icons"/>
          <p:cNvPicPr>
            <a:picLocks noChangeAspect="1" noChangeArrowheads="1"/>
          </p:cNvPicPr>
          <p:nvPr/>
        </p:nvPicPr>
        <p:blipFill rotWithShape="1">
          <a:blip r:embed="rId5">
            <a:extLst>
              <a:ext uri="{28A0092B-C50C-407E-A947-70E740481C1C}">
                <a14:useLocalDpi xmlns:a14="http://schemas.microsoft.com/office/drawing/2010/main" val="0"/>
              </a:ext>
            </a:extLst>
          </a:blip>
          <a:srcRect l="12239" t="15061" r="8649" b="8748"/>
          <a:stretch/>
        </p:blipFill>
        <p:spPr bwMode="auto">
          <a:xfrm>
            <a:off x="930172" y="3703904"/>
            <a:ext cx="701587" cy="67568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217639" y="3229073"/>
            <a:ext cx="1129284" cy="276999"/>
          </a:xfrm>
          <a:prstGeom prst="rect">
            <a:avLst/>
          </a:prstGeom>
          <a:noFill/>
        </p:spPr>
        <p:txBody>
          <a:bodyPr wrap="none" rtlCol="0">
            <a:spAutoFit/>
          </a:bodyPr>
          <a:lstStyle/>
          <a:p>
            <a:r>
              <a:rPr lang="en-US" sz="1200" b="1" dirty="0"/>
              <a:t>Black Box Data</a:t>
            </a:r>
            <a:endParaRPr lang="en-IN" sz="1200" b="1" dirty="0"/>
          </a:p>
        </p:txBody>
      </p:sp>
      <p:sp>
        <p:nvSpPr>
          <p:cNvPr id="32" name="TextBox 31"/>
          <p:cNvSpPr txBox="1"/>
          <p:nvPr/>
        </p:nvSpPr>
        <p:spPr>
          <a:xfrm>
            <a:off x="696572" y="4502091"/>
            <a:ext cx="1334340" cy="276999"/>
          </a:xfrm>
          <a:prstGeom prst="rect">
            <a:avLst/>
          </a:prstGeom>
          <a:noFill/>
        </p:spPr>
        <p:txBody>
          <a:bodyPr wrap="none" rtlCol="0">
            <a:spAutoFit/>
          </a:bodyPr>
          <a:lstStyle/>
          <a:p>
            <a:r>
              <a:rPr lang="en-US" sz="1200" b="1" dirty="0"/>
              <a:t>Social Media Data</a:t>
            </a:r>
            <a:endParaRPr lang="en-IN" sz="1200" b="1" dirty="0"/>
          </a:p>
        </p:txBody>
      </p:sp>
      <p:grpSp>
        <p:nvGrpSpPr>
          <p:cNvPr id="36" name="Group 35"/>
          <p:cNvGrpSpPr/>
          <p:nvPr/>
        </p:nvGrpSpPr>
        <p:grpSpPr>
          <a:xfrm>
            <a:off x="5957109" y="1936310"/>
            <a:ext cx="2755445" cy="2695990"/>
            <a:chOff x="5920468" y="1919552"/>
            <a:chExt cx="2755445" cy="2695990"/>
          </a:xfrm>
        </p:grpSpPr>
        <p:sp>
          <p:nvSpPr>
            <p:cNvPr id="29" name="Rounded Rectangle 28"/>
            <p:cNvSpPr/>
            <p:nvPr/>
          </p:nvSpPr>
          <p:spPr>
            <a:xfrm>
              <a:off x="5920468" y="2204337"/>
              <a:ext cx="2755445" cy="241120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8042" y="3414404"/>
              <a:ext cx="643005" cy="643005"/>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6264" y="2237016"/>
              <a:ext cx="850174" cy="850174"/>
            </a:xfrm>
            <a:prstGeom prst="rect">
              <a:avLst/>
            </a:prstGeom>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9625" y="3355396"/>
              <a:ext cx="703368" cy="703368"/>
            </a:xfrm>
            <a:prstGeom prst="rect">
              <a:avLst/>
            </a:prstGeom>
          </p:spPr>
        </p:pic>
        <p:sp>
          <p:nvSpPr>
            <p:cNvPr id="33" name="TextBox 32"/>
            <p:cNvSpPr txBox="1"/>
            <p:nvPr/>
          </p:nvSpPr>
          <p:spPr>
            <a:xfrm>
              <a:off x="6164070" y="4041007"/>
              <a:ext cx="1197507" cy="461665"/>
            </a:xfrm>
            <a:prstGeom prst="rect">
              <a:avLst/>
            </a:prstGeom>
            <a:noFill/>
          </p:spPr>
          <p:txBody>
            <a:bodyPr wrap="none" rtlCol="0">
              <a:spAutoFit/>
            </a:bodyPr>
            <a:lstStyle/>
            <a:p>
              <a:r>
                <a:rPr lang="en-US" sz="1200" b="1" dirty="0"/>
                <a:t>Stock Exchange </a:t>
              </a:r>
            </a:p>
            <a:p>
              <a:pPr algn="ctr"/>
              <a:r>
                <a:rPr lang="en-US" sz="1200" b="1" dirty="0"/>
                <a:t>Data</a:t>
              </a:r>
              <a:endParaRPr lang="en-IN" sz="1200" b="1" dirty="0"/>
            </a:p>
          </p:txBody>
        </p:sp>
        <p:sp>
          <p:nvSpPr>
            <p:cNvPr id="34" name="TextBox 33"/>
            <p:cNvSpPr txBox="1"/>
            <p:nvPr/>
          </p:nvSpPr>
          <p:spPr>
            <a:xfrm>
              <a:off x="7416798" y="4032390"/>
              <a:ext cx="1110625" cy="461665"/>
            </a:xfrm>
            <a:prstGeom prst="rect">
              <a:avLst/>
            </a:prstGeom>
            <a:noFill/>
          </p:spPr>
          <p:txBody>
            <a:bodyPr wrap="none" rtlCol="0">
              <a:spAutoFit/>
            </a:bodyPr>
            <a:lstStyle/>
            <a:p>
              <a:pPr algn="ctr"/>
              <a:r>
                <a:rPr lang="en-US" sz="1200" b="1" dirty="0"/>
                <a:t>Search Engine </a:t>
              </a:r>
            </a:p>
            <a:p>
              <a:pPr algn="ctr"/>
              <a:r>
                <a:rPr lang="en-US" sz="1200" b="1" dirty="0"/>
                <a:t>Data</a:t>
              </a:r>
              <a:endParaRPr lang="en-IN" sz="1200" b="1" dirty="0"/>
            </a:p>
          </p:txBody>
        </p:sp>
        <p:sp>
          <p:nvSpPr>
            <p:cNvPr id="35" name="TextBox 34"/>
            <p:cNvSpPr txBox="1"/>
            <p:nvPr/>
          </p:nvSpPr>
          <p:spPr>
            <a:xfrm>
              <a:off x="7405962" y="2966162"/>
              <a:ext cx="1132298" cy="276999"/>
            </a:xfrm>
            <a:prstGeom prst="rect">
              <a:avLst/>
            </a:prstGeom>
            <a:noFill/>
          </p:spPr>
          <p:txBody>
            <a:bodyPr wrap="none" rtlCol="0">
              <a:spAutoFit/>
            </a:bodyPr>
            <a:lstStyle/>
            <a:p>
              <a:r>
                <a:rPr lang="en-US" sz="1200" b="1" dirty="0"/>
                <a:t>Transport Data</a:t>
              </a:r>
              <a:endParaRPr lang="en-IN" sz="1200" b="1" dirty="0"/>
            </a:p>
          </p:txBody>
        </p:sp>
        <p:pic>
          <p:nvPicPr>
            <p:cNvPr id="1026" name="Picture 2" descr="Image result for power grid data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74129" y="2303324"/>
              <a:ext cx="716208" cy="71620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6224746" y="2973868"/>
              <a:ext cx="937244" cy="461665"/>
            </a:xfrm>
            <a:prstGeom prst="rect">
              <a:avLst/>
            </a:prstGeom>
            <a:noFill/>
          </p:spPr>
          <p:txBody>
            <a:bodyPr wrap="none" rtlCol="0">
              <a:spAutoFit/>
            </a:bodyPr>
            <a:lstStyle/>
            <a:p>
              <a:pPr algn="ctr"/>
              <a:r>
                <a:rPr lang="en-US" sz="1200" b="1" dirty="0"/>
                <a:t>Power Grid </a:t>
              </a:r>
            </a:p>
            <a:p>
              <a:pPr algn="ctr"/>
              <a:r>
                <a:rPr lang="en-US" sz="1200" b="1" dirty="0"/>
                <a:t>Data</a:t>
              </a:r>
              <a:endParaRPr lang="en-IN" sz="1200" b="1" dirty="0"/>
            </a:p>
          </p:txBody>
        </p:sp>
        <p:sp>
          <p:nvSpPr>
            <p:cNvPr id="39" name="TextBox 38"/>
            <p:cNvSpPr txBox="1"/>
            <p:nvPr/>
          </p:nvSpPr>
          <p:spPr>
            <a:xfrm>
              <a:off x="6550036" y="1919552"/>
              <a:ext cx="1496307" cy="307777"/>
            </a:xfrm>
            <a:prstGeom prst="rect">
              <a:avLst/>
            </a:prstGeom>
            <a:noFill/>
          </p:spPr>
          <p:txBody>
            <a:bodyPr wrap="none" rtlCol="0">
              <a:spAutoFit/>
            </a:bodyPr>
            <a:lstStyle/>
            <a:p>
              <a:pPr algn="ctr"/>
              <a:r>
                <a:rPr lang="en-US" sz="1400" b="1" dirty="0"/>
                <a:t>Similar Examples:</a:t>
              </a:r>
              <a:endParaRPr lang="en-IN" sz="1400" b="1" dirty="0"/>
            </a:p>
          </p:txBody>
        </p:sp>
      </p:grpSp>
    </p:spTree>
    <p:extLst>
      <p:ext uri="{BB962C8B-B14F-4D97-AF65-F5344CB8AC3E}">
        <p14:creationId xmlns:p14="http://schemas.microsoft.com/office/powerpoint/2010/main" val="2545432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altLang="en-US" sz="2400" b="1" dirty="0">
                <a:solidFill>
                  <a:schemeClr val="tx1">
                    <a:lumMod val="75000"/>
                    <a:lumOff val="25000"/>
                  </a:schemeClr>
                </a:solidFill>
              </a:rPr>
              <a:t>Core Components: </a:t>
            </a:r>
            <a:r>
              <a:rPr lang="en-US" altLang="en-US" sz="2400" b="1" dirty="0">
                <a:solidFill>
                  <a:schemeClr val="accent2">
                    <a:lumMod val="60000"/>
                    <a:lumOff val="40000"/>
                  </a:schemeClr>
                </a:solidFill>
              </a:rPr>
              <a:t>MapReduce</a:t>
            </a:r>
          </a:p>
        </p:txBody>
      </p:sp>
      <p:pic>
        <p:nvPicPr>
          <p:cNvPr id="10242" name="Picture 2" descr="Image result for hadoop mapredu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079" y="1034038"/>
            <a:ext cx="1360029" cy="43077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7320F4D-7DDD-4804-A56D-983C070A5A39}"/>
              </a:ext>
            </a:extLst>
          </p:cNvPr>
          <p:cNvSpPr/>
          <p:nvPr/>
        </p:nvSpPr>
        <p:spPr>
          <a:xfrm>
            <a:off x="791415" y="1590141"/>
            <a:ext cx="7709647" cy="3139321"/>
          </a:xfrm>
          <a:prstGeom prst="rect">
            <a:avLst/>
          </a:prstGeom>
        </p:spPr>
        <p:txBody>
          <a:bodyPr wrap="square">
            <a:spAutoFit/>
          </a:bodyPr>
          <a:lstStyle/>
          <a:p>
            <a:pPr marL="285750" indent="-285750">
              <a:lnSpc>
                <a:spcPct val="200000"/>
              </a:lnSpc>
              <a:buClr>
                <a:srgbClr val="0070C0"/>
              </a:buClr>
              <a:buFont typeface="Arial" panose="020B0604020202020204" pitchFamily="34" charset="0"/>
              <a:buChar char="•"/>
            </a:pPr>
            <a:r>
              <a:rPr lang="en-US" sz="1100" b="1" dirty="0"/>
              <a:t>MapReduce</a:t>
            </a:r>
            <a:r>
              <a:rPr lang="en-US" sz="1100" dirty="0"/>
              <a:t> acts as a </a:t>
            </a:r>
            <a:r>
              <a:rPr lang="en-US" sz="1100" b="1" dirty="0"/>
              <a:t>core</a:t>
            </a:r>
            <a:r>
              <a:rPr lang="en-US" sz="1100" dirty="0"/>
              <a:t> </a:t>
            </a:r>
            <a:r>
              <a:rPr lang="en-US" sz="1100" b="1" dirty="0"/>
              <a:t>component</a:t>
            </a:r>
            <a:r>
              <a:rPr lang="en-US" sz="1100" dirty="0"/>
              <a:t> in Hadoop Ecosystem as it facilitates the logic of processing </a:t>
            </a:r>
            <a:endParaRPr lang="en-US" sz="200" dirty="0"/>
          </a:p>
          <a:p>
            <a:pPr marL="285750" indent="-285750">
              <a:lnSpc>
                <a:spcPct val="200000"/>
              </a:lnSpc>
              <a:buClr>
                <a:srgbClr val="0070C0"/>
              </a:buClr>
              <a:buFont typeface="Arial" panose="020B0604020202020204" pitchFamily="34" charset="0"/>
              <a:buChar char="•"/>
            </a:pPr>
            <a:r>
              <a:rPr lang="en-US" sz="1100" dirty="0"/>
              <a:t>It is a </a:t>
            </a:r>
            <a:r>
              <a:rPr lang="en-US" sz="1100" b="1" dirty="0"/>
              <a:t>software</a:t>
            </a:r>
            <a:r>
              <a:rPr lang="en-US" sz="1100" dirty="0"/>
              <a:t> </a:t>
            </a:r>
            <a:r>
              <a:rPr lang="en-US" sz="1100" b="1" dirty="0"/>
              <a:t>framework</a:t>
            </a:r>
            <a:r>
              <a:rPr lang="en-US" sz="1100" dirty="0"/>
              <a:t>, which enables us in writing applications that process large datasets using </a:t>
            </a:r>
            <a:r>
              <a:rPr lang="en-US" sz="1100" b="1" dirty="0"/>
              <a:t>distributed</a:t>
            </a:r>
            <a:r>
              <a:rPr lang="en-US" sz="1100" dirty="0"/>
              <a:t> and </a:t>
            </a:r>
            <a:r>
              <a:rPr lang="en-US" sz="1100" b="1" dirty="0"/>
              <a:t>parallel</a:t>
            </a:r>
            <a:r>
              <a:rPr lang="en-US" sz="1100" dirty="0"/>
              <a:t> algorithms in a Hadoop environment </a:t>
            </a:r>
          </a:p>
          <a:p>
            <a:pPr marL="285750" indent="-285750">
              <a:lnSpc>
                <a:spcPct val="200000"/>
              </a:lnSpc>
              <a:buClr>
                <a:srgbClr val="0070C0"/>
              </a:buClr>
              <a:buFont typeface="Arial" panose="020B0604020202020204" pitchFamily="34" charset="0"/>
              <a:buChar char="•"/>
            </a:pPr>
            <a:r>
              <a:rPr lang="en-US" sz="1100" dirty="0"/>
              <a:t>The parallel processing feature of MapReduce plays a </a:t>
            </a:r>
            <a:r>
              <a:rPr lang="en-US" sz="1100" b="1" dirty="0"/>
              <a:t>crucial</a:t>
            </a:r>
            <a:r>
              <a:rPr lang="en-US" sz="1100" dirty="0"/>
              <a:t> </a:t>
            </a:r>
            <a:r>
              <a:rPr lang="en-US" sz="1100" b="1" dirty="0"/>
              <a:t>role</a:t>
            </a:r>
            <a:r>
              <a:rPr lang="en-US" sz="1100" dirty="0"/>
              <a:t> in Hadoop ecosystem. It helps in performing Big Data analysis using </a:t>
            </a:r>
            <a:r>
              <a:rPr lang="en-US" sz="1100" b="1" dirty="0"/>
              <a:t>multiple</a:t>
            </a:r>
            <a:r>
              <a:rPr lang="en-US" sz="1100" dirty="0"/>
              <a:t> </a:t>
            </a:r>
            <a:r>
              <a:rPr lang="en-US" sz="1100" b="1" dirty="0"/>
              <a:t>machines</a:t>
            </a:r>
            <a:r>
              <a:rPr lang="en-US" sz="1100" dirty="0"/>
              <a:t> in the same cluster</a:t>
            </a:r>
          </a:p>
          <a:p>
            <a:pPr marL="285750" indent="-285750">
              <a:lnSpc>
                <a:spcPct val="200000"/>
              </a:lnSpc>
              <a:buClr>
                <a:srgbClr val="0070C0"/>
              </a:buClr>
              <a:buFont typeface="Arial" panose="020B0604020202020204" pitchFamily="34" charset="0"/>
              <a:buChar char="•"/>
            </a:pPr>
            <a:r>
              <a:rPr lang="en-US" sz="1100" b="1" dirty="0"/>
              <a:t>Map function: </a:t>
            </a:r>
            <a:r>
              <a:rPr lang="en-US" sz="1100" dirty="0"/>
              <a:t>It converts one set of data into another, where individual elements are broken down into tuples (key/value pairs) </a:t>
            </a:r>
            <a:endParaRPr lang="en-US" sz="200" dirty="0"/>
          </a:p>
          <a:p>
            <a:pPr marL="285750" indent="-285750">
              <a:lnSpc>
                <a:spcPct val="200000"/>
              </a:lnSpc>
              <a:buClr>
                <a:srgbClr val="0070C0"/>
              </a:buClr>
              <a:buFont typeface="Arial" panose="020B0604020202020204" pitchFamily="34" charset="0"/>
              <a:buChar char="•"/>
            </a:pPr>
            <a:r>
              <a:rPr lang="en-US" sz="1100" b="1" dirty="0"/>
              <a:t>Reduce function: </a:t>
            </a:r>
            <a:r>
              <a:rPr lang="en-US" sz="1100" dirty="0"/>
              <a:t>It takes data from the Map function as an input, and it aggregates and summarizes the results produced by the Map function </a:t>
            </a:r>
          </a:p>
        </p:txBody>
      </p:sp>
    </p:spTree>
    <p:extLst>
      <p:ext uri="{BB962C8B-B14F-4D97-AF65-F5344CB8AC3E}">
        <p14:creationId xmlns:p14="http://schemas.microsoft.com/office/powerpoint/2010/main" val="3401792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altLang="en-US" sz="2400" b="1" dirty="0">
                <a:solidFill>
                  <a:schemeClr val="tx1">
                    <a:lumMod val="75000"/>
                    <a:lumOff val="25000"/>
                  </a:schemeClr>
                </a:solidFill>
              </a:rPr>
              <a:t>Core Components: </a:t>
            </a:r>
            <a:r>
              <a:rPr lang="en-US" altLang="en-US" sz="2400" b="1" dirty="0">
                <a:solidFill>
                  <a:schemeClr val="accent2">
                    <a:lumMod val="60000"/>
                    <a:lumOff val="40000"/>
                  </a:schemeClr>
                </a:solidFill>
              </a:rPr>
              <a:t>YARN</a:t>
            </a:r>
          </a:p>
        </p:txBody>
      </p:sp>
      <p:sp>
        <p:nvSpPr>
          <p:cNvPr id="11" name="Rectangle 10">
            <a:extLst>
              <a:ext uri="{FF2B5EF4-FFF2-40B4-BE49-F238E27FC236}">
                <a16:creationId xmlns:a16="http://schemas.microsoft.com/office/drawing/2014/main" id="{47320F4D-7DDD-4804-A56D-983C070A5A39}"/>
              </a:ext>
            </a:extLst>
          </p:cNvPr>
          <p:cNvSpPr/>
          <p:nvPr/>
        </p:nvSpPr>
        <p:spPr>
          <a:xfrm>
            <a:off x="472328" y="1201284"/>
            <a:ext cx="4480672" cy="1569660"/>
          </a:xfrm>
          <a:prstGeom prst="rect">
            <a:avLst/>
          </a:prstGeom>
        </p:spPr>
        <p:txBody>
          <a:bodyPr wrap="square">
            <a:spAutoFit/>
          </a:bodyPr>
          <a:lstStyle/>
          <a:p>
            <a:pPr marL="285750" indent="-285750">
              <a:lnSpc>
                <a:spcPct val="200000"/>
              </a:lnSpc>
              <a:buClr>
                <a:srgbClr val="0070C0"/>
              </a:buClr>
              <a:buFont typeface="Arial" panose="020B0604020202020204" pitchFamily="34" charset="0"/>
              <a:buChar char="•"/>
            </a:pPr>
            <a:r>
              <a:rPr lang="en-US" sz="1200" dirty="0"/>
              <a:t>YARN supports a </a:t>
            </a:r>
            <a:r>
              <a:rPr lang="en-US" sz="1200" b="1" dirty="0"/>
              <a:t>variety</a:t>
            </a:r>
            <a:r>
              <a:rPr lang="en-US" sz="1200" dirty="0"/>
              <a:t> of processing engines and applications</a:t>
            </a:r>
          </a:p>
          <a:p>
            <a:pPr marL="285750" indent="-285750">
              <a:lnSpc>
                <a:spcPct val="200000"/>
              </a:lnSpc>
              <a:buClr>
                <a:srgbClr val="0070C0"/>
              </a:buClr>
              <a:buFont typeface="Arial" panose="020B0604020202020204" pitchFamily="34" charset="0"/>
              <a:buChar char="•"/>
            </a:pPr>
            <a:r>
              <a:rPr lang="en-US" sz="1200" dirty="0"/>
              <a:t>It distributes its duties across </a:t>
            </a:r>
            <a:r>
              <a:rPr lang="en-US" sz="1200" b="1" dirty="0"/>
              <a:t>multiple</a:t>
            </a:r>
            <a:r>
              <a:rPr lang="en-US" sz="1200" dirty="0"/>
              <a:t> </a:t>
            </a:r>
            <a:r>
              <a:rPr lang="en-US" sz="1200" b="1" dirty="0"/>
              <a:t>components</a:t>
            </a:r>
          </a:p>
          <a:p>
            <a:pPr marL="285750" indent="-285750">
              <a:lnSpc>
                <a:spcPct val="200000"/>
              </a:lnSpc>
              <a:buClr>
                <a:srgbClr val="0070C0"/>
              </a:buClr>
              <a:buFont typeface="Arial" panose="020B0604020202020204" pitchFamily="34" charset="0"/>
              <a:buChar char="•"/>
            </a:pPr>
            <a:r>
              <a:rPr lang="en-US" sz="1200" b="1" dirty="0"/>
              <a:t>Dynamically</a:t>
            </a:r>
            <a:r>
              <a:rPr lang="en-US" sz="1200" dirty="0"/>
              <a:t>, it allocates pools of resources to other applications on the go</a:t>
            </a:r>
          </a:p>
        </p:txBody>
      </p:sp>
      <p:pic>
        <p:nvPicPr>
          <p:cNvPr id="3074" name="Picture 2" descr="Image result for yarn hadoop">
            <a:extLst>
              <a:ext uri="{FF2B5EF4-FFF2-40B4-BE49-F238E27FC236}">
                <a16:creationId xmlns:a16="http://schemas.microsoft.com/office/drawing/2014/main" id="{9B437187-64BC-4C50-9C8B-3F47C89A0FD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42695" y="1201284"/>
            <a:ext cx="1982080" cy="12592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fifo logo">
            <a:extLst>
              <a:ext uri="{FF2B5EF4-FFF2-40B4-BE49-F238E27FC236}">
                <a16:creationId xmlns:a16="http://schemas.microsoft.com/office/drawing/2014/main" id="{81234E5C-917C-4EF9-9053-F5935EABB5D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7152" y="3472910"/>
            <a:ext cx="1350391" cy="108031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55B6D29-C0D3-4E69-8880-BBD0B4EAD358}"/>
              </a:ext>
            </a:extLst>
          </p:cNvPr>
          <p:cNvSpPr/>
          <p:nvPr/>
        </p:nvSpPr>
        <p:spPr>
          <a:xfrm>
            <a:off x="3166176" y="3404575"/>
            <a:ext cx="4480672" cy="1200329"/>
          </a:xfrm>
          <a:prstGeom prst="rect">
            <a:avLst/>
          </a:prstGeom>
        </p:spPr>
        <p:txBody>
          <a:bodyPr wrap="square">
            <a:spAutoFit/>
          </a:bodyPr>
          <a:lstStyle/>
          <a:p>
            <a:pPr marL="285750" indent="-285750">
              <a:lnSpc>
                <a:spcPct val="200000"/>
              </a:lnSpc>
              <a:buClr>
                <a:srgbClr val="0070C0"/>
              </a:buClr>
              <a:buFont typeface="Arial" panose="020B0604020202020204" pitchFamily="34" charset="0"/>
              <a:buChar char="•"/>
            </a:pPr>
            <a:r>
              <a:rPr lang="en-US" sz="1200" dirty="0"/>
              <a:t>YARN supports </a:t>
            </a:r>
            <a:r>
              <a:rPr lang="en-US" sz="1200" b="1" dirty="0"/>
              <a:t>multiple</a:t>
            </a:r>
            <a:r>
              <a:rPr lang="en-US" sz="1200" dirty="0"/>
              <a:t> </a:t>
            </a:r>
            <a:r>
              <a:rPr lang="en-US" sz="1200" b="1" dirty="0"/>
              <a:t>scheduling</a:t>
            </a:r>
            <a:r>
              <a:rPr lang="en-US" sz="1200" dirty="0"/>
              <a:t> </a:t>
            </a:r>
            <a:r>
              <a:rPr lang="en-US" sz="1200" b="1" dirty="0"/>
              <a:t>methods</a:t>
            </a:r>
            <a:r>
              <a:rPr lang="en-US" sz="1200" dirty="0"/>
              <a:t> based on the queue format for submitting the processing jobs</a:t>
            </a:r>
          </a:p>
          <a:p>
            <a:pPr marL="285750" indent="-285750">
              <a:lnSpc>
                <a:spcPct val="200000"/>
              </a:lnSpc>
              <a:buClr>
                <a:srgbClr val="0070C0"/>
              </a:buClr>
              <a:buFont typeface="Arial" panose="020B0604020202020204" pitchFamily="34" charset="0"/>
              <a:buChar char="•"/>
            </a:pPr>
            <a:r>
              <a:rPr lang="en-US" sz="1200" dirty="0"/>
              <a:t>The default scheduler works on </a:t>
            </a:r>
            <a:r>
              <a:rPr lang="en-US" sz="1200" b="1" dirty="0"/>
              <a:t>FIFO</a:t>
            </a:r>
          </a:p>
        </p:txBody>
      </p:sp>
    </p:spTree>
    <p:extLst>
      <p:ext uri="{BB962C8B-B14F-4D97-AF65-F5344CB8AC3E}">
        <p14:creationId xmlns:p14="http://schemas.microsoft.com/office/powerpoint/2010/main" val="1899984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Chevron 15"/>
          <p:cNvSpPr/>
          <p:nvPr/>
        </p:nvSpPr>
        <p:spPr>
          <a:xfrm flipH="1">
            <a:off x="5580992" y="1153451"/>
            <a:ext cx="2446823" cy="399393"/>
          </a:xfrm>
          <a:prstGeom prst="chevron">
            <a:avLst/>
          </a:prstGeom>
          <a:solidFill>
            <a:srgbClr val="F783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altLang="en-US" sz="2400" b="1" dirty="0">
                <a:solidFill>
                  <a:schemeClr val="tx1">
                    <a:lumMod val="75000"/>
                    <a:lumOff val="25000"/>
                  </a:schemeClr>
                </a:solidFill>
              </a:rPr>
              <a:t>Hadoop 2.x vs Hadoop 3.x</a:t>
            </a:r>
            <a:endParaRPr lang="en-US" altLang="en-US" sz="2400" b="1" dirty="0">
              <a:solidFill>
                <a:schemeClr val="accent2">
                  <a:lumMod val="60000"/>
                  <a:lumOff val="40000"/>
                </a:schemeClr>
              </a:solidFill>
            </a:endParaRPr>
          </a:p>
        </p:txBody>
      </p:sp>
      <p:sp>
        <p:nvSpPr>
          <p:cNvPr id="4" name="Chevron 3"/>
          <p:cNvSpPr/>
          <p:nvPr/>
        </p:nvSpPr>
        <p:spPr>
          <a:xfrm>
            <a:off x="1061545" y="1156138"/>
            <a:ext cx="2459421" cy="399393"/>
          </a:xfrm>
          <a:prstGeom prst="chevron">
            <a:avLst/>
          </a:prstGeom>
          <a:solidFill>
            <a:srgbClr val="827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2" name="Group 21"/>
          <p:cNvGrpSpPr/>
          <p:nvPr/>
        </p:nvGrpSpPr>
        <p:grpSpPr>
          <a:xfrm>
            <a:off x="851082" y="1329437"/>
            <a:ext cx="410734" cy="47417"/>
            <a:chOff x="851082" y="1329437"/>
            <a:chExt cx="410734" cy="47417"/>
          </a:xfrm>
        </p:grpSpPr>
        <p:cxnSp>
          <p:nvCxnSpPr>
            <p:cNvPr id="17" name="40 Conector recto"/>
            <p:cNvCxnSpPr/>
            <p:nvPr/>
          </p:nvCxnSpPr>
          <p:spPr>
            <a:xfrm>
              <a:off x="851338" y="1355834"/>
              <a:ext cx="41047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41 Elipse"/>
            <p:cNvSpPr/>
            <p:nvPr/>
          </p:nvSpPr>
          <p:spPr>
            <a:xfrm>
              <a:off x="851082" y="1329437"/>
              <a:ext cx="47421" cy="47417"/>
            </a:xfrm>
            <a:prstGeom prst="ellipse">
              <a:avLst/>
            </a:prstGeom>
            <a:solidFill>
              <a:schemeClr val="bg1">
                <a:lumMod val="75000"/>
              </a:schemeClr>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grpSp>
      <p:grpSp>
        <p:nvGrpSpPr>
          <p:cNvPr id="23" name="Group 22"/>
          <p:cNvGrpSpPr/>
          <p:nvPr/>
        </p:nvGrpSpPr>
        <p:grpSpPr>
          <a:xfrm rot="10800000">
            <a:off x="3520966" y="1332125"/>
            <a:ext cx="410734" cy="47417"/>
            <a:chOff x="851082" y="1329437"/>
            <a:chExt cx="410734" cy="47417"/>
          </a:xfrm>
        </p:grpSpPr>
        <p:cxnSp>
          <p:nvCxnSpPr>
            <p:cNvPr id="24" name="40 Conector recto"/>
            <p:cNvCxnSpPr/>
            <p:nvPr/>
          </p:nvCxnSpPr>
          <p:spPr>
            <a:xfrm>
              <a:off x="851338" y="1355834"/>
              <a:ext cx="41047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41 Elipse"/>
            <p:cNvSpPr/>
            <p:nvPr/>
          </p:nvSpPr>
          <p:spPr>
            <a:xfrm>
              <a:off x="851082" y="1329437"/>
              <a:ext cx="47421" cy="47417"/>
            </a:xfrm>
            <a:prstGeom prst="ellipse">
              <a:avLst/>
            </a:prstGeom>
            <a:solidFill>
              <a:schemeClr val="bg1">
                <a:lumMod val="75000"/>
              </a:schemeClr>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grpSp>
      <p:grpSp>
        <p:nvGrpSpPr>
          <p:cNvPr id="26" name="Group 25"/>
          <p:cNvGrpSpPr/>
          <p:nvPr/>
        </p:nvGrpSpPr>
        <p:grpSpPr>
          <a:xfrm>
            <a:off x="5170258" y="1324181"/>
            <a:ext cx="410734" cy="47417"/>
            <a:chOff x="851082" y="1329437"/>
            <a:chExt cx="410734" cy="47417"/>
          </a:xfrm>
        </p:grpSpPr>
        <p:cxnSp>
          <p:nvCxnSpPr>
            <p:cNvPr id="27" name="40 Conector recto"/>
            <p:cNvCxnSpPr/>
            <p:nvPr/>
          </p:nvCxnSpPr>
          <p:spPr>
            <a:xfrm>
              <a:off x="851338" y="1355834"/>
              <a:ext cx="41047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41 Elipse"/>
            <p:cNvSpPr/>
            <p:nvPr/>
          </p:nvSpPr>
          <p:spPr>
            <a:xfrm>
              <a:off x="851082" y="1329437"/>
              <a:ext cx="47421" cy="47417"/>
            </a:xfrm>
            <a:prstGeom prst="ellipse">
              <a:avLst/>
            </a:prstGeom>
            <a:solidFill>
              <a:schemeClr val="bg1">
                <a:lumMod val="75000"/>
              </a:schemeClr>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grpSp>
      <p:grpSp>
        <p:nvGrpSpPr>
          <p:cNvPr id="29" name="Group 28"/>
          <p:cNvGrpSpPr/>
          <p:nvPr/>
        </p:nvGrpSpPr>
        <p:grpSpPr>
          <a:xfrm rot="10800000">
            <a:off x="7840142" y="1326869"/>
            <a:ext cx="410734" cy="47417"/>
            <a:chOff x="851082" y="1329437"/>
            <a:chExt cx="410734" cy="47417"/>
          </a:xfrm>
        </p:grpSpPr>
        <p:cxnSp>
          <p:nvCxnSpPr>
            <p:cNvPr id="30" name="40 Conector recto"/>
            <p:cNvCxnSpPr/>
            <p:nvPr/>
          </p:nvCxnSpPr>
          <p:spPr>
            <a:xfrm>
              <a:off x="851338" y="1355834"/>
              <a:ext cx="41047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41 Elipse"/>
            <p:cNvSpPr/>
            <p:nvPr/>
          </p:nvSpPr>
          <p:spPr>
            <a:xfrm>
              <a:off x="851082" y="1329437"/>
              <a:ext cx="47421" cy="47417"/>
            </a:xfrm>
            <a:prstGeom prst="ellipse">
              <a:avLst/>
            </a:prstGeom>
            <a:solidFill>
              <a:schemeClr val="bg1">
                <a:lumMod val="75000"/>
              </a:schemeClr>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grpSp>
      <p:grpSp>
        <p:nvGrpSpPr>
          <p:cNvPr id="32" name="Group 31"/>
          <p:cNvGrpSpPr/>
          <p:nvPr/>
        </p:nvGrpSpPr>
        <p:grpSpPr>
          <a:xfrm rot="5400000">
            <a:off x="2981835" y="3113631"/>
            <a:ext cx="3163613" cy="47417"/>
            <a:chOff x="851082" y="1329437"/>
            <a:chExt cx="3163613" cy="47417"/>
          </a:xfrm>
        </p:grpSpPr>
        <p:cxnSp>
          <p:nvCxnSpPr>
            <p:cNvPr id="33" name="40 Conector recto"/>
            <p:cNvCxnSpPr/>
            <p:nvPr/>
          </p:nvCxnSpPr>
          <p:spPr>
            <a:xfrm rot="16200000">
              <a:off x="2427493" y="-231369"/>
              <a:ext cx="11048" cy="316335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41 Elipse"/>
            <p:cNvSpPr/>
            <p:nvPr/>
          </p:nvSpPr>
          <p:spPr>
            <a:xfrm>
              <a:off x="851082" y="1329437"/>
              <a:ext cx="47421" cy="47417"/>
            </a:xfrm>
            <a:prstGeom prst="ellipse">
              <a:avLst/>
            </a:prstGeom>
            <a:solidFill>
              <a:schemeClr val="bg1">
                <a:lumMod val="75000"/>
              </a:schemeClr>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grpSp>
      <p:sp>
        <p:nvSpPr>
          <p:cNvPr id="36" name="41 Elipse"/>
          <p:cNvSpPr/>
          <p:nvPr/>
        </p:nvSpPr>
        <p:spPr>
          <a:xfrm rot="5400000">
            <a:off x="4554715" y="4682348"/>
            <a:ext cx="47421" cy="47417"/>
          </a:xfrm>
          <a:prstGeom prst="ellipse">
            <a:avLst/>
          </a:prstGeom>
          <a:solidFill>
            <a:schemeClr val="bg1">
              <a:lumMod val="75000"/>
            </a:schemeClr>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a:endParaRPr lang="es-MX" sz="1050" dirty="0">
              <a:solidFill>
                <a:schemeClr val="tx1"/>
              </a:solidFill>
              <a:latin typeface="Helvetica" panose="020B0604020202020204" pitchFamily="34" charset="0"/>
              <a:ea typeface="Segoe UI" panose="020B0502040204020203" pitchFamily="34" charset="0"/>
              <a:cs typeface="Helvetica" panose="020B0604020202020204" pitchFamily="34" charset="0"/>
            </a:endParaRPr>
          </a:p>
        </p:txBody>
      </p:sp>
      <p:pic>
        <p:nvPicPr>
          <p:cNvPr id="1026" name="Picture 2" descr="I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879" y="953583"/>
            <a:ext cx="1040106" cy="757084"/>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711480" y="1194000"/>
            <a:ext cx="1032655" cy="307777"/>
          </a:xfrm>
          <a:prstGeom prst="rect">
            <a:avLst/>
          </a:prstGeom>
          <a:noFill/>
        </p:spPr>
        <p:txBody>
          <a:bodyPr wrap="none" rtlCol="0">
            <a:spAutoFit/>
          </a:bodyPr>
          <a:lstStyle/>
          <a:p>
            <a:r>
              <a:rPr lang="en-US" sz="1400" b="1" dirty="0">
                <a:solidFill>
                  <a:schemeClr val="bg1"/>
                </a:solidFill>
              </a:rPr>
              <a:t>Hadoop 2.x</a:t>
            </a:r>
            <a:endParaRPr lang="en-IN" sz="1400" b="1" dirty="0">
              <a:solidFill>
                <a:schemeClr val="bg1"/>
              </a:solidFill>
            </a:endParaRPr>
          </a:p>
        </p:txBody>
      </p:sp>
      <p:sp>
        <p:nvSpPr>
          <p:cNvPr id="39" name="TextBox 38"/>
          <p:cNvSpPr txBox="1"/>
          <p:nvPr/>
        </p:nvSpPr>
        <p:spPr>
          <a:xfrm>
            <a:off x="6359680" y="1201945"/>
            <a:ext cx="1032655" cy="307777"/>
          </a:xfrm>
          <a:prstGeom prst="rect">
            <a:avLst/>
          </a:prstGeom>
          <a:noFill/>
        </p:spPr>
        <p:txBody>
          <a:bodyPr wrap="none" rtlCol="0">
            <a:spAutoFit/>
          </a:bodyPr>
          <a:lstStyle/>
          <a:p>
            <a:r>
              <a:rPr lang="en-US" sz="1400" b="1" dirty="0">
                <a:solidFill>
                  <a:schemeClr val="bg1"/>
                </a:solidFill>
              </a:rPr>
              <a:t>Hadoop 3.x</a:t>
            </a:r>
            <a:endParaRPr lang="en-IN" sz="1400" b="1" dirty="0">
              <a:solidFill>
                <a:schemeClr val="bg1"/>
              </a:solidFill>
            </a:endParaRPr>
          </a:p>
        </p:txBody>
      </p:sp>
      <p:sp>
        <p:nvSpPr>
          <p:cNvPr id="38" name="Rounded Rectangle 37"/>
          <p:cNvSpPr/>
          <p:nvPr/>
        </p:nvSpPr>
        <p:spPr>
          <a:xfrm>
            <a:off x="1056577" y="1817661"/>
            <a:ext cx="2464389" cy="447675"/>
          </a:xfrm>
          <a:prstGeom prst="roundRect">
            <a:avLst/>
          </a:prstGeom>
          <a:solidFill>
            <a:schemeClr val="accent6">
              <a:lumMod val="10000"/>
              <a:lumOff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0"/>
          <p:cNvSpPr/>
          <p:nvPr/>
        </p:nvSpPr>
        <p:spPr>
          <a:xfrm>
            <a:off x="1056577" y="2539922"/>
            <a:ext cx="2464389" cy="447675"/>
          </a:xfrm>
          <a:prstGeom prst="roundRect">
            <a:avLst/>
          </a:prstGeom>
          <a:solidFill>
            <a:schemeClr val="accent6">
              <a:lumMod val="10000"/>
              <a:lumOff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1"/>
          <p:cNvSpPr/>
          <p:nvPr/>
        </p:nvSpPr>
        <p:spPr>
          <a:xfrm>
            <a:off x="1056577" y="3295696"/>
            <a:ext cx="2464389" cy="447675"/>
          </a:xfrm>
          <a:prstGeom prst="roundRect">
            <a:avLst/>
          </a:prstGeom>
          <a:solidFill>
            <a:schemeClr val="accent6">
              <a:lumMod val="10000"/>
              <a:lumOff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5"/>
          <p:cNvSpPr/>
          <p:nvPr/>
        </p:nvSpPr>
        <p:spPr>
          <a:xfrm>
            <a:off x="1056577" y="4034736"/>
            <a:ext cx="2464389" cy="447675"/>
          </a:xfrm>
          <a:prstGeom prst="roundRect">
            <a:avLst/>
          </a:prstGeom>
          <a:solidFill>
            <a:schemeClr val="accent6">
              <a:lumMod val="10000"/>
              <a:lumOff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ounded Rectangle 48"/>
          <p:cNvSpPr/>
          <p:nvPr/>
        </p:nvSpPr>
        <p:spPr>
          <a:xfrm>
            <a:off x="5580992" y="1817661"/>
            <a:ext cx="2446823" cy="447675"/>
          </a:xfrm>
          <a:prstGeom prst="roundRect">
            <a:avLst/>
          </a:prstGeom>
          <a:solidFill>
            <a:schemeClr val="accent6">
              <a:lumMod val="10000"/>
              <a:lumOff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9"/>
          <p:cNvSpPr/>
          <p:nvPr/>
        </p:nvSpPr>
        <p:spPr>
          <a:xfrm>
            <a:off x="5580992" y="2539922"/>
            <a:ext cx="2446823" cy="447675"/>
          </a:xfrm>
          <a:prstGeom prst="roundRect">
            <a:avLst/>
          </a:prstGeom>
          <a:solidFill>
            <a:schemeClr val="accent6">
              <a:lumMod val="10000"/>
              <a:lumOff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ounded Rectangle 50"/>
          <p:cNvSpPr/>
          <p:nvPr/>
        </p:nvSpPr>
        <p:spPr>
          <a:xfrm>
            <a:off x="5580992" y="3295696"/>
            <a:ext cx="2446823" cy="447675"/>
          </a:xfrm>
          <a:prstGeom prst="roundRect">
            <a:avLst/>
          </a:prstGeom>
          <a:solidFill>
            <a:schemeClr val="accent6">
              <a:lumMod val="10000"/>
              <a:lumOff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51"/>
          <p:cNvSpPr/>
          <p:nvPr/>
        </p:nvSpPr>
        <p:spPr>
          <a:xfrm>
            <a:off x="5580992" y="4034736"/>
            <a:ext cx="2446823" cy="447675"/>
          </a:xfrm>
          <a:prstGeom prst="roundRect">
            <a:avLst/>
          </a:prstGeom>
          <a:solidFill>
            <a:schemeClr val="accent6">
              <a:lumMod val="10000"/>
              <a:lumOff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p:cNvSpPr/>
          <p:nvPr/>
        </p:nvSpPr>
        <p:spPr>
          <a:xfrm>
            <a:off x="1224439" y="1905725"/>
            <a:ext cx="2204450" cy="261610"/>
          </a:xfrm>
          <a:prstGeom prst="rect">
            <a:avLst/>
          </a:prstGeom>
        </p:spPr>
        <p:txBody>
          <a:bodyPr wrap="none">
            <a:spAutoFit/>
          </a:bodyPr>
          <a:lstStyle/>
          <a:p>
            <a:pPr algn="ctr"/>
            <a:r>
              <a:rPr lang="en-US" sz="1100" dirty="0">
                <a:solidFill>
                  <a:schemeClr val="tx1">
                    <a:lumMod val="85000"/>
                    <a:lumOff val="15000"/>
                  </a:schemeClr>
                </a:solidFill>
              </a:rPr>
              <a:t>Consumes 200% of storage in HDFS</a:t>
            </a:r>
            <a:endParaRPr lang="en-IN" sz="1100" dirty="0">
              <a:solidFill>
                <a:schemeClr val="tx1">
                  <a:lumMod val="85000"/>
                  <a:lumOff val="15000"/>
                </a:schemeClr>
              </a:solidFill>
            </a:endParaRPr>
          </a:p>
        </p:txBody>
      </p:sp>
      <p:sp>
        <p:nvSpPr>
          <p:cNvPr id="53" name="Rectangle 52"/>
          <p:cNvSpPr/>
          <p:nvPr/>
        </p:nvSpPr>
        <p:spPr>
          <a:xfrm>
            <a:off x="5699910" y="1902998"/>
            <a:ext cx="2372765" cy="261610"/>
          </a:xfrm>
          <a:prstGeom prst="rect">
            <a:avLst/>
          </a:prstGeom>
        </p:spPr>
        <p:txBody>
          <a:bodyPr wrap="none">
            <a:spAutoFit/>
          </a:bodyPr>
          <a:lstStyle/>
          <a:p>
            <a:pPr algn="ctr"/>
            <a:r>
              <a:rPr lang="en-US" sz="1100" dirty="0">
                <a:solidFill>
                  <a:schemeClr val="tx1">
                    <a:lumMod val="85000"/>
                    <a:lumOff val="15000"/>
                  </a:schemeClr>
                </a:solidFill>
              </a:rPr>
              <a:t>Consumes just 50% of storage in HDFS</a:t>
            </a:r>
            <a:endParaRPr lang="en-IN" sz="1100" dirty="0">
              <a:solidFill>
                <a:schemeClr val="tx1">
                  <a:lumMod val="85000"/>
                  <a:lumOff val="15000"/>
                </a:schemeClr>
              </a:solidFill>
            </a:endParaRPr>
          </a:p>
        </p:txBody>
      </p:sp>
      <p:sp>
        <p:nvSpPr>
          <p:cNvPr id="54" name="Rectangle 53"/>
          <p:cNvSpPr/>
          <p:nvPr/>
        </p:nvSpPr>
        <p:spPr>
          <a:xfrm>
            <a:off x="1061545" y="2556701"/>
            <a:ext cx="2362898" cy="430887"/>
          </a:xfrm>
          <a:prstGeom prst="rect">
            <a:avLst/>
          </a:prstGeom>
        </p:spPr>
        <p:txBody>
          <a:bodyPr wrap="square">
            <a:spAutoFit/>
          </a:bodyPr>
          <a:lstStyle/>
          <a:p>
            <a:pPr algn="ctr"/>
            <a:r>
              <a:rPr lang="en-US" sz="1100" dirty="0">
                <a:solidFill>
                  <a:schemeClr val="tx1">
                    <a:lumMod val="85000"/>
                    <a:lumOff val="15000"/>
                  </a:schemeClr>
                </a:solidFill>
              </a:rPr>
              <a:t>Scalability is limited (Up to 10,000 nodes in a cluster)</a:t>
            </a:r>
            <a:endParaRPr lang="en-IN" sz="1100" dirty="0">
              <a:solidFill>
                <a:schemeClr val="tx1">
                  <a:lumMod val="85000"/>
                  <a:lumOff val="15000"/>
                </a:schemeClr>
              </a:solidFill>
            </a:endParaRPr>
          </a:p>
        </p:txBody>
      </p:sp>
      <p:sp>
        <p:nvSpPr>
          <p:cNvPr id="55" name="Rectangle 54"/>
          <p:cNvSpPr/>
          <p:nvPr/>
        </p:nvSpPr>
        <p:spPr>
          <a:xfrm>
            <a:off x="5571763" y="2556701"/>
            <a:ext cx="2456052" cy="430887"/>
          </a:xfrm>
          <a:prstGeom prst="rect">
            <a:avLst/>
          </a:prstGeom>
        </p:spPr>
        <p:txBody>
          <a:bodyPr wrap="square">
            <a:spAutoFit/>
          </a:bodyPr>
          <a:lstStyle/>
          <a:p>
            <a:pPr algn="ctr"/>
            <a:r>
              <a:rPr lang="en-US" sz="1100" dirty="0">
                <a:solidFill>
                  <a:schemeClr val="tx1">
                    <a:lumMod val="85000"/>
                    <a:lumOff val="15000"/>
                  </a:schemeClr>
                </a:solidFill>
              </a:rPr>
              <a:t>Scalability has improved (Over 10,000 nodes in a cluster)</a:t>
            </a:r>
            <a:endParaRPr lang="en-IN" sz="1100" dirty="0">
              <a:solidFill>
                <a:schemeClr val="tx1">
                  <a:lumMod val="85000"/>
                  <a:lumOff val="15000"/>
                </a:schemeClr>
              </a:solidFill>
            </a:endParaRPr>
          </a:p>
        </p:txBody>
      </p:sp>
      <p:sp>
        <p:nvSpPr>
          <p:cNvPr id="56" name="Rectangle 55"/>
          <p:cNvSpPr/>
          <p:nvPr/>
        </p:nvSpPr>
        <p:spPr>
          <a:xfrm>
            <a:off x="1056577" y="3309731"/>
            <a:ext cx="2376469" cy="430887"/>
          </a:xfrm>
          <a:prstGeom prst="rect">
            <a:avLst/>
          </a:prstGeom>
        </p:spPr>
        <p:txBody>
          <a:bodyPr wrap="square">
            <a:spAutoFit/>
          </a:bodyPr>
          <a:lstStyle/>
          <a:p>
            <a:pPr algn="ctr"/>
            <a:r>
              <a:rPr lang="en-US" sz="1100" dirty="0">
                <a:solidFill>
                  <a:schemeClr val="tx1">
                    <a:lumMod val="85000"/>
                    <a:lumOff val="15000"/>
                  </a:schemeClr>
                </a:solidFill>
              </a:rPr>
              <a:t>Supports DFS, FTP, and Amazon S3 file system</a:t>
            </a:r>
            <a:endParaRPr lang="en-IN" sz="1100" dirty="0">
              <a:solidFill>
                <a:schemeClr val="tx1">
                  <a:lumMod val="85000"/>
                  <a:lumOff val="15000"/>
                </a:schemeClr>
              </a:solidFill>
            </a:endParaRPr>
          </a:p>
        </p:txBody>
      </p:sp>
      <p:sp>
        <p:nvSpPr>
          <p:cNvPr id="57" name="Rectangle 56"/>
          <p:cNvSpPr/>
          <p:nvPr/>
        </p:nvSpPr>
        <p:spPr>
          <a:xfrm>
            <a:off x="5589785" y="3309731"/>
            <a:ext cx="2420008" cy="430887"/>
          </a:xfrm>
          <a:prstGeom prst="rect">
            <a:avLst/>
          </a:prstGeom>
        </p:spPr>
        <p:txBody>
          <a:bodyPr wrap="square">
            <a:spAutoFit/>
          </a:bodyPr>
          <a:lstStyle/>
          <a:p>
            <a:pPr algn="ctr"/>
            <a:r>
              <a:rPr lang="en-US" sz="1100" dirty="0">
                <a:solidFill>
                  <a:schemeClr val="tx1">
                    <a:lumMod val="85000"/>
                    <a:lumOff val="15000"/>
                  </a:schemeClr>
                </a:solidFill>
              </a:rPr>
              <a:t>All features plus Microsoft Azure Data Lake File system are supported</a:t>
            </a:r>
            <a:endParaRPr lang="en-IN" sz="1100" dirty="0">
              <a:solidFill>
                <a:schemeClr val="tx1">
                  <a:lumMod val="85000"/>
                  <a:lumOff val="15000"/>
                </a:schemeClr>
              </a:solidFill>
            </a:endParaRPr>
          </a:p>
        </p:txBody>
      </p:sp>
      <p:sp>
        <p:nvSpPr>
          <p:cNvPr id="58" name="Rectangle 57"/>
          <p:cNvSpPr/>
          <p:nvPr/>
        </p:nvSpPr>
        <p:spPr>
          <a:xfrm>
            <a:off x="1116892" y="4120073"/>
            <a:ext cx="2377574" cy="261610"/>
          </a:xfrm>
          <a:prstGeom prst="rect">
            <a:avLst/>
          </a:prstGeom>
        </p:spPr>
        <p:txBody>
          <a:bodyPr wrap="none">
            <a:spAutoFit/>
          </a:bodyPr>
          <a:lstStyle/>
          <a:p>
            <a:pPr algn="ctr"/>
            <a:r>
              <a:rPr lang="en-US" sz="1100" dirty="0">
                <a:solidFill>
                  <a:schemeClr val="tx1">
                    <a:lumMod val="85000"/>
                    <a:lumOff val="15000"/>
                  </a:schemeClr>
                </a:solidFill>
              </a:rPr>
              <a:t>Uses HDFS balancer for data balancing</a:t>
            </a:r>
            <a:endParaRPr lang="en-IN" sz="1100" dirty="0">
              <a:solidFill>
                <a:schemeClr val="tx1">
                  <a:lumMod val="85000"/>
                  <a:lumOff val="15000"/>
                </a:schemeClr>
              </a:solidFill>
            </a:endParaRPr>
          </a:p>
        </p:txBody>
      </p:sp>
      <p:sp>
        <p:nvSpPr>
          <p:cNvPr id="59" name="Rectangle 58"/>
          <p:cNvSpPr/>
          <p:nvPr/>
        </p:nvSpPr>
        <p:spPr>
          <a:xfrm>
            <a:off x="5544387" y="4064834"/>
            <a:ext cx="2531728" cy="430887"/>
          </a:xfrm>
          <a:prstGeom prst="rect">
            <a:avLst/>
          </a:prstGeom>
        </p:spPr>
        <p:txBody>
          <a:bodyPr wrap="square">
            <a:spAutoFit/>
          </a:bodyPr>
          <a:lstStyle/>
          <a:p>
            <a:pPr algn="ctr"/>
            <a:r>
              <a:rPr lang="en-US" sz="1100" dirty="0">
                <a:solidFill>
                  <a:schemeClr val="tx1">
                    <a:lumMod val="85000"/>
                    <a:lumOff val="15000"/>
                  </a:schemeClr>
                </a:solidFill>
              </a:rPr>
              <a:t>Uses intra-data node balancer for data balancing</a:t>
            </a:r>
            <a:endParaRPr lang="en-IN" sz="1100" dirty="0">
              <a:solidFill>
                <a:schemeClr val="tx1">
                  <a:lumMod val="85000"/>
                  <a:lumOff val="15000"/>
                </a:schemeClr>
              </a:solidFill>
            </a:endParaRPr>
          </a:p>
        </p:txBody>
      </p:sp>
      <p:grpSp>
        <p:nvGrpSpPr>
          <p:cNvPr id="1024" name="Group 1023"/>
          <p:cNvGrpSpPr/>
          <p:nvPr/>
        </p:nvGrpSpPr>
        <p:grpSpPr>
          <a:xfrm>
            <a:off x="793304" y="1814358"/>
            <a:ext cx="460909" cy="466204"/>
            <a:chOff x="-13351" y="1813052"/>
            <a:chExt cx="402912" cy="407540"/>
          </a:xfrm>
        </p:grpSpPr>
        <p:sp>
          <p:nvSpPr>
            <p:cNvPr id="63" name="Oval 62"/>
            <p:cNvSpPr/>
            <p:nvPr/>
          </p:nvSpPr>
          <p:spPr>
            <a:xfrm>
              <a:off x="-13351" y="1813052"/>
              <a:ext cx="391170" cy="396607"/>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2" name="Group 61"/>
            <p:cNvGrpSpPr/>
            <p:nvPr/>
          </p:nvGrpSpPr>
          <p:grpSpPr>
            <a:xfrm>
              <a:off x="-10489" y="1820542"/>
              <a:ext cx="400050" cy="400050"/>
              <a:chOff x="565449" y="1724749"/>
              <a:chExt cx="400050" cy="400050"/>
            </a:xfrm>
          </p:grpSpPr>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449" y="1724749"/>
                <a:ext cx="400050" cy="400050"/>
              </a:xfrm>
              <a:prstGeom prst="rect">
                <a:avLst/>
              </a:prstGeom>
            </p:spPr>
          </p:pic>
          <p:sp>
            <p:nvSpPr>
              <p:cNvPr id="61" name="TextBox 60"/>
              <p:cNvSpPr txBox="1"/>
              <p:nvPr/>
            </p:nvSpPr>
            <p:spPr>
              <a:xfrm>
                <a:off x="591943" y="1876421"/>
                <a:ext cx="361815" cy="188334"/>
              </a:xfrm>
              <a:prstGeom prst="rect">
                <a:avLst/>
              </a:prstGeom>
              <a:noFill/>
            </p:spPr>
            <p:txBody>
              <a:bodyPr wrap="none" rtlCol="0">
                <a:spAutoFit/>
              </a:bodyPr>
              <a:lstStyle/>
              <a:p>
                <a:r>
                  <a:rPr lang="en-US" sz="800" b="1" dirty="0">
                    <a:solidFill>
                      <a:schemeClr val="accent3">
                        <a:lumMod val="75000"/>
                      </a:schemeClr>
                    </a:solidFill>
                  </a:rPr>
                  <a:t>200%</a:t>
                </a:r>
                <a:endParaRPr lang="en-IN" sz="800" b="1" dirty="0">
                  <a:solidFill>
                    <a:schemeClr val="accent3">
                      <a:lumMod val="75000"/>
                    </a:schemeClr>
                  </a:solidFill>
                </a:endParaRPr>
              </a:p>
            </p:txBody>
          </p:sp>
        </p:grpSp>
      </p:grpSp>
      <p:grpSp>
        <p:nvGrpSpPr>
          <p:cNvPr id="1027" name="Group 1026"/>
          <p:cNvGrpSpPr/>
          <p:nvPr/>
        </p:nvGrpSpPr>
        <p:grpSpPr>
          <a:xfrm>
            <a:off x="5313074" y="1800976"/>
            <a:ext cx="462626" cy="464360"/>
            <a:chOff x="4550114" y="1989768"/>
            <a:chExt cx="462626" cy="464360"/>
          </a:xfrm>
        </p:grpSpPr>
        <p:sp>
          <p:nvSpPr>
            <p:cNvPr id="67" name="Oval 66"/>
            <p:cNvSpPr/>
            <p:nvPr/>
          </p:nvSpPr>
          <p:spPr>
            <a:xfrm>
              <a:off x="4550114" y="1989768"/>
              <a:ext cx="447477" cy="453697"/>
            </a:xfrm>
            <a:prstGeom prst="ellipse">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5" name="Picture 10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325" y="1998713"/>
              <a:ext cx="455415" cy="455415"/>
            </a:xfrm>
            <a:prstGeom prst="rect">
              <a:avLst/>
            </a:prstGeom>
          </p:spPr>
        </p:pic>
      </p:grpSp>
    </p:spTree>
    <p:extLst>
      <p:ext uri="{BB962C8B-B14F-4D97-AF65-F5344CB8AC3E}">
        <p14:creationId xmlns:p14="http://schemas.microsoft.com/office/powerpoint/2010/main" val="2147870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0" y="2173152"/>
            <a:ext cx="9144000" cy="576956"/>
          </a:xfrm>
        </p:spPr>
        <p:txBody>
          <a:bodyPr anchor="ctr"/>
          <a:lstStyle/>
          <a:p>
            <a:pPr algn="ctr"/>
            <a:r>
              <a:rPr lang="en-US" sz="3800" dirty="0">
                <a:solidFill>
                  <a:schemeClr val="tx1">
                    <a:lumMod val="75000"/>
                    <a:lumOff val="25000"/>
                  </a:schemeClr>
                </a:solidFill>
              </a:rPr>
              <a:t>What is HDFS?</a:t>
            </a:r>
          </a:p>
        </p:txBody>
      </p:sp>
    </p:spTree>
    <p:extLst>
      <p:ext uri="{BB962C8B-B14F-4D97-AF65-F5344CB8AC3E}">
        <p14:creationId xmlns:p14="http://schemas.microsoft.com/office/powerpoint/2010/main" val="149249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What is HDFS?</a:t>
            </a:r>
            <a:endParaRPr lang="en-US" sz="2400" b="1" dirty="0">
              <a:solidFill>
                <a:schemeClr val="tx1">
                  <a:lumMod val="75000"/>
                  <a:lumOff val="25000"/>
                </a:schemeClr>
              </a:solidFill>
            </a:endParaRPr>
          </a:p>
        </p:txBody>
      </p:sp>
      <p:sp>
        <p:nvSpPr>
          <p:cNvPr id="10" name="Rounded Rectangle 9"/>
          <p:cNvSpPr/>
          <p:nvPr/>
        </p:nvSpPr>
        <p:spPr>
          <a:xfrm>
            <a:off x="1339749" y="981663"/>
            <a:ext cx="6464502" cy="611952"/>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75000"/>
                    <a:lumOff val="25000"/>
                  </a:schemeClr>
                </a:solidFill>
              </a:rPr>
              <a:t>HDFS is a file system designed for storing very</a:t>
            </a:r>
            <a:r>
              <a:rPr lang="en-IN" b="1" dirty="0">
                <a:solidFill>
                  <a:schemeClr val="tx1">
                    <a:lumMod val="75000"/>
                    <a:lumOff val="25000"/>
                  </a:schemeClr>
                </a:solidFill>
              </a:rPr>
              <a:t> large files</a:t>
            </a:r>
            <a:r>
              <a:rPr lang="en-IN" dirty="0">
                <a:solidFill>
                  <a:schemeClr val="tx1">
                    <a:lumMod val="75000"/>
                    <a:lumOff val="25000"/>
                  </a:schemeClr>
                </a:solidFill>
              </a:rPr>
              <a:t> with </a:t>
            </a:r>
            <a:r>
              <a:rPr lang="en-IN" b="1" dirty="0">
                <a:solidFill>
                  <a:schemeClr val="tx1">
                    <a:lumMod val="75000"/>
                    <a:lumOff val="25000"/>
                  </a:schemeClr>
                </a:solidFill>
              </a:rPr>
              <a:t>streaming data access </a:t>
            </a:r>
            <a:r>
              <a:rPr lang="en-IN" dirty="0">
                <a:solidFill>
                  <a:schemeClr val="tx1">
                    <a:lumMod val="75000"/>
                    <a:lumOff val="25000"/>
                  </a:schemeClr>
                </a:solidFill>
              </a:rPr>
              <a:t>patterns, running on clusters of </a:t>
            </a:r>
            <a:r>
              <a:rPr lang="en-IN" b="1" dirty="0">
                <a:solidFill>
                  <a:schemeClr val="tx1">
                    <a:lumMod val="75000"/>
                    <a:lumOff val="25000"/>
                  </a:schemeClr>
                </a:solidFill>
              </a:rPr>
              <a:t>commodity hardware</a:t>
            </a:r>
          </a:p>
        </p:txBody>
      </p:sp>
      <p:grpSp>
        <p:nvGrpSpPr>
          <p:cNvPr id="8" name="Group 7"/>
          <p:cNvGrpSpPr/>
          <p:nvPr/>
        </p:nvGrpSpPr>
        <p:grpSpPr>
          <a:xfrm>
            <a:off x="717747" y="2075230"/>
            <a:ext cx="4659790" cy="638854"/>
            <a:chOff x="3256936" y="1764892"/>
            <a:chExt cx="4659790" cy="638854"/>
          </a:xfrm>
        </p:grpSpPr>
        <p:grpSp>
          <p:nvGrpSpPr>
            <p:cNvPr id="6" name="Group 5"/>
            <p:cNvGrpSpPr/>
            <p:nvPr/>
          </p:nvGrpSpPr>
          <p:grpSpPr>
            <a:xfrm>
              <a:off x="3256936" y="1764892"/>
              <a:ext cx="4659790" cy="638854"/>
              <a:chOff x="2644774" y="2100808"/>
              <a:chExt cx="4659790" cy="638854"/>
            </a:xfrm>
          </p:grpSpPr>
          <p:sp>
            <p:nvSpPr>
              <p:cNvPr id="17" name="Rounded Rectangle 16"/>
              <p:cNvSpPr/>
              <p:nvPr/>
            </p:nvSpPr>
            <p:spPr>
              <a:xfrm>
                <a:off x="2879325" y="2100808"/>
                <a:ext cx="4425239" cy="63885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2644774" y="2123625"/>
                <a:ext cx="557486" cy="557486"/>
                <a:chOff x="1392785" y="2543668"/>
                <a:chExt cx="1197738" cy="1197738"/>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785" y="2543668"/>
                  <a:ext cx="1197738" cy="1197738"/>
                </a:xfrm>
                <a:prstGeom prst="rect">
                  <a:avLst/>
                </a:prstGeom>
                <a:effectLst>
                  <a:outerShdw blurRad="50800" dist="38100" dir="2700000" algn="tl" rotWithShape="0">
                    <a:prstClr val="black">
                      <a:alpha val="40000"/>
                    </a:prstClr>
                  </a:outerShdw>
                </a:effectLst>
              </p:spPr>
            </p:pic>
            <p:sp>
              <p:nvSpPr>
                <p:cNvPr id="14" name="TextBox 13"/>
                <p:cNvSpPr txBox="1"/>
                <p:nvPr/>
              </p:nvSpPr>
              <p:spPr>
                <a:xfrm>
                  <a:off x="2000239" y="3086984"/>
                  <a:ext cx="364201" cy="300082"/>
                </a:xfrm>
                <a:prstGeom prst="rect">
                  <a:avLst/>
                </a:prstGeom>
                <a:noFill/>
              </p:spPr>
              <p:txBody>
                <a:bodyPr wrap="none" rtlCol="0">
                  <a:spAutoFit/>
                </a:bodyPr>
                <a:lstStyle/>
                <a:p>
                  <a:r>
                    <a:rPr lang="en-US" b="1" dirty="0">
                      <a:solidFill>
                        <a:srgbClr val="1D3F54"/>
                      </a:solidFill>
                      <a:effectLst>
                        <a:outerShdw blurRad="38100" dist="38100" dir="2700000" algn="tl">
                          <a:srgbClr val="000000">
                            <a:alpha val="43137"/>
                          </a:srgbClr>
                        </a:outerShdw>
                      </a:effectLst>
                    </a:rPr>
                    <a:t>TB</a:t>
                  </a:r>
                  <a:endParaRPr lang="en-IN" b="1" dirty="0">
                    <a:solidFill>
                      <a:srgbClr val="1D3F54"/>
                    </a:solidFill>
                    <a:effectLst>
                      <a:outerShdw blurRad="38100" dist="38100" dir="2700000" algn="tl">
                        <a:srgbClr val="000000">
                          <a:alpha val="43137"/>
                        </a:srgbClr>
                      </a:outerShdw>
                    </a:effectLst>
                  </a:endParaRPr>
                </a:p>
              </p:txBody>
            </p:sp>
          </p:grpSp>
        </p:grpSp>
        <p:sp>
          <p:nvSpPr>
            <p:cNvPr id="3" name="Rectangle 2"/>
            <p:cNvSpPr/>
            <p:nvPr/>
          </p:nvSpPr>
          <p:spPr>
            <a:xfrm>
              <a:off x="3741709" y="1894989"/>
              <a:ext cx="4126989" cy="430887"/>
            </a:xfrm>
            <a:prstGeom prst="rect">
              <a:avLst/>
            </a:prstGeom>
          </p:spPr>
          <p:txBody>
            <a:bodyPr wrap="square">
              <a:spAutoFit/>
            </a:bodyPr>
            <a:lstStyle/>
            <a:p>
              <a:r>
                <a:rPr lang="en-IN" sz="1100" dirty="0"/>
                <a:t>‘</a:t>
              </a:r>
              <a:r>
                <a:rPr lang="en-IN" sz="1100" b="1" dirty="0"/>
                <a:t>Very large files</a:t>
              </a:r>
              <a:r>
                <a:rPr lang="en-IN" sz="1100" dirty="0"/>
                <a:t>,’ in this context, means the files that are of hundreds of gigabytes, terabytes, or petabytes in size.</a:t>
              </a:r>
            </a:p>
          </p:txBody>
        </p:sp>
      </p:grpSp>
      <p:pic>
        <p:nvPicPr>
          <p:cNvPr id="16" name="Picture 2" descr="Image result for hdfs ic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614" y="842316"/>
            <a:ext cx="1401943" cy="89064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1715727" y="3022651"/>
            <a:ext cx="4696769" cy="638854"/>
            <a:chOff x="1578377" y="3707062"/>
            <a:chExt cx="4696769" cy="638854"/>
          </a:xfrm>
        </p:grpSpPr>
        <p:sp>
          <p:nvSpPr>
            <p:cNvPr id="18" name="Rounded Rectangle 17"/>
            <p:cNvSpPr/>
            <p:nvPr/>
          </p:nvSpPr>
          <p:spPr>
            <a:xfrm>
              <a:off x="1849907" y="3707062"/>
              <a:ext cx="4425239" cy="63885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2121437" y="3729466"/>
              <a:ext cx="4153709" cy="600164"/>
            </a:xfrm>
            <a:prstGeom prst="rect">
              <a:avLst/>
            </a:prstGeom>
          </p:spPr>
          <p:txBody>
            <a:bodyPr wrap="square">
              <a:spAutoFit/>
            </a:bodyPr>
            <a:lstStyle/>
            <a:p>
              <a:r>
                <a:rPr lang="en-IN" sz="1100" b="1" dirty="0"/>
                <a:t>Streaming Data Access: </a:t>
              </a:r>
              <a:r>
                <a:rPr lang="en-IN" sz="1100" dirty="0"/>
                <a:t>Each analysis of the dataset involves a large portion of the dataset, so the time to read the whole dataset is more important than the latency in reading the first record.</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8377" y="3729466"/>
              <a:ext cx="543060" cy="543060"/>
            </a:xfrm>
            <a:prstGeom prst="rect">
              <a:avLst/>
            </a:prstGeom>
            <a:effectLst>
              <a:outerShdw blurRad="50800" dist="38100" dir="2700000" algn="tl" rotWithShape="0">
                <a:prstClr val="black">
                  <a:alpha val="40000"/>
                </a:prstClr>
              </a:outerShdw>
            </a:effectLst>
          </p:spPr>
        </p:pic>
      </p:grpSp>
      <p:grpSp>
        <p:nvGrpSpPr>
          <p:cNvPr id="21" name="Group 20"/>
          <p:cNvGrpSpPr/>
          <p:nvPr/>
        </p:nvGrpSpPr>
        <p:grpSpPr>
          <a:xfrm>
            <a:off x="2905619" y="3924861"/>
            <a:ext cx="5159717" cy="652826"/>
            <a:chOff x="3475290" y="2241298"/>
            <a:chExt cx="5159717" cy="652826"/>
          </a:xfrm>
        </p:grpSpPr>
        <p:sp>
          <p:nvSpPr>
            <p:cNvPr id="20" name="Rounded Rectangle 19"/>
            <p:cNvSpPr/>
            <p:nvPr/>
          </p:nvSpPr>
          <p:spPr>
            <a:xfrm>
              <a:off x="3631998" y="2241298"/>
              <a:ext cx="5003009" cy="63885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994892" y="2293960"/>
              <a:ext cx="4640115" cy="600164"/>
            </a:xfrm>
            <a:prstGeom prst="rect">
              <a:avLst/>
            </a:prstGeom>
          </p:spPr>
          <p:txBody>
            <a:bodyPr wrap="square">
              <a:spAutoFit/>
            </a:bodyPr>
            <a:lstStyle/>
            <a:p>
              <a:r>
                <a:rPr lang="en-IN" sz="1100" b="1" dirty="0"/>
                <a:t>Commodity Hardware: </a:t>
              </a:r>
              <a:r>
                <a:rPr lang="en-IN" sz="1100" dirty="0"/>
                <a:t>Hadoop is designed to run on clusters of commodity hardware, where the chance of node failure is high. HDFS is designed to carry on working without a noticeable interruption in the face of such a failure.</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5290" y="2286510"/>
              <a:ext cx="548430" cy="54843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826428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HDFS Design Factors</a:t>
            </a:r>
            <a:endParaRPr lang="en-US" sz="2400" b="1" dirty="0">
              <a:solidFill>
                <a:schemeClr val="tx1">
                  <a:lumMod val="75000"/>
                  <a:lumOff val="25000"/>
                </a:schemeClr>
              </a:solidFill>
            </a:endParaRPr>
          </a:p>
        </p:txBody>
      </p:sp>
      <p:grpSp>
        <p:nvGrpSpPr>
          <p:cNvPr id="20" name="Group 19"/>
          <p:cNvGrpSpPr/>
          <p:nvPr/>
        </p:nvGrpSpPr>
        <p:grpSpPr>
          <a:xfrm>
            <a:off x="4020340" y="1822620"/>
            <a:ext cx="1767920" cy="890241"/>
            <a:chOff x="1090540" y="1080957"/>
            <a:chExt cx="1767920" cy="890241"/>
          </a:xfrm>
        </p:grpSpPr>
        <p:sp>
          <p:nvSpPr>
            <p:cNvPr id="15" name="Freeform: Shape 32">
              <a:extLst>
                <a:ext uri="{FF2B5EF4-FFF2-40B4-BE49-F238E27FC236}">
                  <a16:creationId xmlns:a16="http://schemas.microsoft.com/office/drawing/2014/main" id="{BBD04BF5-D990-4C36-925F-ED9EBB999094}"/>
                </a:ext>
              </a:extLst>
            </p:cNvPr>
            <p:cNvSpPr/>
            <p:nvPr/>
          </p:nvSpPr>
          <p:spPr>
            <a:xfrm>
              <a:off x="1090540" y="1080957"/>
              <a:ext cx="1759300" cy="890241"/>
            </a:xfrm>
            <a:custGeom>
              <a:avLst/>
              <a:gdLst>
                <a:gd name="connsiteX0" fmla="*/ 439917 w 2646698"/>
                <a:gd name="connsiteY0" fmla="*/ 0 h 1339282"/>
                <a:gd name="connsiteX1" fmla="*/ 503130 w 2646698"/>
                <a:gd name="connsiteY1" fmla="*/ 1542 h 1339282"/>
                <a:gd name="connsiteX2" fmla="*/ 539618 w 2646698"/>
                <a:gd name="connsiteY2" fmla="*/ 6681 h 1339282"/>
                <a:gd name="connsiteX3" fmla="*/ 556064 w 2646698"/>
                <a:gd name="connsiteY3" fmla="*/ 16446 h 1339282"/>
                <a:gd name="connsiteX4" fmla="*/ 560175 w 2646698"/>
                <a:gd name="connsiteY4" fmla="*/ 31863 h 1339282"/>
                <a:gd name="connsiteX5" fmla="*/ 560175 w 2646698"/>
                <a:gd name="connsiteY5" fmla="*/ 355558 h 1339282"/>
                <a:gd name="connsiteX6" fmla="*/ 2482741 w 2646698"/>
                <a:gd name="connsiteY6" fmla="*/ 355558 h 1339282"/>
                <a:gd name="connsiteX7" fmla="*/ 2646698 w 2646698"/>
                <a:gd name="connsiteY7" fmla="*/ 519515 h 1339282"/>
                <a:gd name="connsiteX8" fmla="*/ 2646698 w 2646698"/>
                <a:gd name="connsiteY8" fmla="*/ 1175325 h 1339282"/>
                <a:gd name="connsiteX9" fmla="*/ 2482741 w 2646698"/>
                <a:gd name="connsiteY9" fmla="*/ 1339282 h 1339282"/>
                <a:gd name="connsiteX10" fmla="*/ 465561 w 2646698"/>
                <a:gd name="connsiteY10" fmla="*/ 1339282 h 1339282"/>
                <a:gd name="connsiteX11" fmla="*/ 465556 w 2646698"/>
                <a:gd name="connsiteY11" fmla="*/ 1339281 h 1339282"/>
                <a:gd name="connsiteX12" fmla="*/ 43170 w 2646698"/>
                <a:gd name="connsiteY12" fmla="*/ 1339281 h 1339282"/>
                <a:gd name="connsiteX13" fmla="*/ 27752 w 2646698"/>
                <a:gd name="connsiteY13" fmla="*/ 1334142 h 1339282"/>
                <a:gd name="connsiteX14" fmla="*/ 14904 w 2646698"/>
                <a:gd name="connsiteY14" fmla="*/ 1317183 h 1339282"/>
                <a:gd name="connsiteX15" fmla="*/ 6167 w 2646698"/>
                <a:gd name="connsiteY15" fmla="*/ 1285319 h 1339282"/>
                <a:gd name="connsiteX16" fmla="*/ 3084 w 2646698"/>
                <a:gd name="connsiteY16" fmla="*/ 1236497 h 1339282"/>
                <a:gd name="connsiteX17" fmla="*/ 5653 w 2646698"/>
                <a:gd name="connsiteY17" fmla="*/ 1186646 h 1339282"/>
                <a:gd name="connsiteX18" fmla="*/ 13876 w 2646698"/>
                <a:gd name="connsiteY18" fmla="*/ 1154269 h 1339282"/>
                <a:gd name="connsiteX19" fmla="*/ 26724 w 2646698"/>
                <a:gd name="connsiteY19" fmla="*/ 1136282 h 1339282"/>
                <a:gd name="connsiteX20" fmla="*/ 43170 w 2646698"/>
                <a:gd name="connsiteY20" fmla="*/ 1130629 h 1339282"/>
                <a:gd name="connsiteX21" fmla="*/ 290880 w 2646698"/>
                <a:gd name="connsiteY21" fmla="*/ 1130629 h 1339282"/>
                <a:gd name="connsiteX22" fmla="*/ 290880 w 2646698"/>
                <a:gd name="connsiteY22" fmla="*/ 265184 h 1339282"/>
                <a:gd name="connsiteX23" fmla="*/ 77088 w 2646698"/>
                <a:gd name="connsiteY23" fmla="*/ 383386 h 1339282"/>
                <a:gd name="connsiteX24" fmla="*/ 38544 w 2646698"/>
                <a:gd name="connsiteY24" fmla="*/ 397262 h 1339282"/>
                <a:gd name="connsiteX25" fmla="*/ 14904 w 2646698"/>
                <a:gd name="connsiteY25" fmla="*/ 391095 h 1339282"/>
                <a:gd name="connsiteX26" fmla="*/ 3084 w 2646698"/>
                <a:gd name="connsiteY26" fmla="*/ 360774 h 1339282"/>
                <a:gd name="connsiteX27" fmla="*/ 0 w 2646698"/>
                <a:gd name="connsiteY27" fmla="*/ 300131 h 1339282"/>
                <a:gd name="connsiteX28" fmla="*/ 1028 w 2646698"/>
                <a:gd name="connsiteY28" fmla="*/ 259531 h 1339282"/>
                <a:gd name="connsiteX29" fmla="*/ 6167 w 2646698"/>
                <a:gd name="connsiteY29" fmla="*/ 232293 h 1339282"/>
                <a:gd name="connsiteX30" fmla="*/ 17473 w 2646698"/>
                <a:gd name="connsiteY30" fmla="*/ 213792 h 1339282"/>
                <a:gd name="connsiteX31" fmla="*/ 37003 w 2646698"/>
                <a:gd name="connsiteY31" fmla="*/ 198374 h 1339282"/>
                <a:gd name="connsiteX32" fmla="*/ 322743 w 2646698"/>
                <a:gd name="connsiteY32" fmla="*/ 13362 h 1339282"/>
                <a:gd name="connsiteX33" fmla="*/ 335591 w 2646698"/>
                <a:gd name="connsiteY33" fmla="*/ 6681 h 1339282"/>
                <a:gd name="connsiteX34" fmla="*/ 355634 w 2646698"/>
                <a:gd name="connsiteY34" fmla="*/ 2570 h 1339282"/>
                <a:gd name="connsiteX35" fmla="*/ 388011 w 2646698"/>
                <a:gd name="connsiteY35" fmla="*/ 514 h 1339282"/>
                <a:gd name="connsiteX36" fmla="*/ 439917 w 2646698"/>
                <a:gd name="connsiteY36" fmla="*/ 0 h 133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46698" h="1339282">
                  <a:moveTo>
                    <a:pt x="439917" y="0"/>
                  </a:moveTo>
                  <a:cubicBezTo>
                    <a:pt x="465956" y="0"/>
                    <a:pt x="487027" y="514"/>
                    <a:pt x="503130" y="1542"/>
                  </a:cubicBezTo>
                  <a:cubicBezTo>
                    <a:pt x="519233" y="2570"/>
                    <a:pt x="531396" y="4283"/>
                    <a:pt x="539618" y="6681"/>
                  </a:cubicBezTo>
                  <a:cubicBezTo>
                    <a:pt x="547841" y="9080"/>
                    <a:pt x="553323" y="12334"/>
                    <a:pt x="556064" y="16446"/>
                  </a:cubicBezTo>
                  <a:cubicBezTo>
                    <a:pt x="558805" y="20557"/>
                    <a:pt x="560175" y="25696"/>
                    <a:pt x="560175" y="31863"/>
                  </a:cubicBezTo>
                  <a:lnTo>
                    <a:pt x="560175" y="355558"/>
                  </a:lnTo>
                  <a:lnTo>
                    <a:pt x="2482741" y="355558"/>
                  </a:lnTo>
                  <a:cubicBezTo>
                    <a:pt x="2573292" y="355558"/>
                    <a:pt x="2646698" y="428964"/>
                    <a:pt x="2646698" y="519515"/>
                  </a:cubicBezTo>
                  <a:lnTo>
                    <a:pt x="2646698" y="1175325"/>
                  </a:lnTo>
                  <a:cubicBezTo>
                    <a:pt x="2646698" y="1265876"/>
                    <a:pt x="2573292" y="1339282"/>
                    <a:pt x="2482741" y="1339282"/>
                  </a:cubicBezTo>
                  <a:lnTo>
                    <a:pt x="465561" y="1339282"/>
                  </a:lnTo>
                  <a:lnTo>
                    <a:pt x="465556" y="1339281"/>
                  </a:lnTo>
                  <a:lnTo>
                    <a:pt x="43170" y="1339281"/>
                  </a:lnTo>
                  <a:cubicBezTo>
                    <a:pt x="37688" y="1339281"/>
                    <a:pt x="32548" y="1337568"/>
                    <a:pt x="27752" y="1334142"/>
                  </a:cubicBezTo>
                  <a:cubicBezTo>
                    <a:pt x="22955" y="1330716"/>
                    <a:pt x="18673" y="1325063"/>
                    <a:pt x="14904" y="1317183"/>
                  </a:cubicBezTo>
                  <a:cubicBezTo>
                    <a:pt x="11135" y="1309302"/>
                    <a:pt x="8223" y="1298681"/>
                    <a:pt x="6167" y="1285319"/>
                  </a:cubicBezTo>
                  <a:cubicBezTo>
                    <a:pt x="4112" y="1271957"/>
                    <a:pt x="3084" y="1255683"/>
                    <a:pt x="3084" y="1236497"/>
                  </a:cubicBezTo>
                  <a:cubicBezTo>
                    <a:pt x="3084" y="1216625"/>
                    <a:pt x="3940" y="1200008"/>
                    <a:pt x="5653" y="1186646"/>
                  </a:cubicBezTo>
                  <a:cubicBezTo>
                    <a:pt x="7366" y="1173284"/>
                    <a:pt x="10107" y="1162492"/>
                    <a:pt x="13876" y="1154269"/>
                  </a:cubicBezTo>
                  <a:cubicBezTo>
                    <a:pt x="17645" y="1146047"/>
                    <a:pt x="21927" y="1140051"/>
                    <a:pt x="26724" y="1136282"/>
                  </a:cubicBezTo>
                  <a:cubicBezTo>
                    <a:pt x="31521" y="1132513"/>
                    <a:pt x="37003" y="1130629"/>
                    <a:pt x="43170" y="1130629"/>
                  </a:cubicBezTo>
                  <a:lnTo>
                    <a:pt x="290880" y="1130629"/>
                  </a:lnTo>
                  <a:lnTo>
                    <a:pt x="290880" y="265184"/>
                  </a:lnTo>
                  <a:lnTo>
                    <a:pt x="77088" y="383386"/>
                  </a:lnTo>
                  <a:cubicBezTo>
                    <a:pt x="61328" y="390924"/>
                    <a:pt x="48480" y="395549"/>
                    <a:pt x="38544" y="397262"/>
                  </a:cubicBezTo>
                  <a:cubicBezTo>
                    <a:pt x="28608" y="398975"/>
                    <a:pt x="20728" y="396919"/>
                    <a:pt x="14904" y="391095"/>
                  </a:cubicBezTo>
                  <a:cubicBezTo>
                    <a:pt x="9079" y="385270"/>
                    <a:pt x="5139" y="375163"/>
                    <a:pt x="3084" y="360774"/>
                  </a:cubicBezTo>
                  <a:cubicBezTo>
                    <a:pt x="1028" y="346384"/>
                    <a:pt x="0" y="326169"/>
                    <a:pt x="0" y="300131"/>
                  </a:cubicBezTo>
                  <a:cubicBezTo>
                    <a:pt x="0" y="283685"/>
                    <a:pt x="343" y="270152"/>
                    <a:pt x="1028" y="259531"/>
                  </a:cubicBezTo>
                  <a:cubicBezTo>
                    <a:pt x="1713" y="248910"/>
                    <a:pt x="3426" y="239830"/>
                    <a:pt x="6167" y="232293"/>
                  </a:cubicBezTo>
                  <a:cubicBezTo>
                    <a:pt x="8908" y="224755"/>
                    <a:pt x="12677" y="218588"/>
                    <a:pt x="17473" y="213792"/>
                  </a:cubicBezTo>
                  <a:cubicBezTo>
                    <a:pt x="22270" y="208995"/>
                    <a:pt x="28780" y="203856"/>
                    <a:pt x="37003" y="198374"/>
                  </a:cubicBezTo>
                  <a:lnTo>
                    <a:pt x="322743" y="13362"/>
                  </a:lnTo>
                  <a:cubicBezTo>
                    <a:pt x="326169" y="10621"/>
                    <a:pt x="330452" y="8394"/>
                    <a:pt x="335591" y="6681"/>
                  </a:cubicBezTo>
                  <a:cubicBezTo>
                    <a:pt x="340730" y="4968"/>
                    <a:pt x="347411" y="3598"/>
                    <a:pt x="355634" y="2570"/>
                  </a:cubicBezTo>
                  <a:cubicBezTo>
                    <a:pt x="363857" y="1542"/>
                    <a:pt x="374649" y="857"/>
                    <a:pt x="388011" y="514"/>
                  </a:cubicBezTo>
                  <a:cubicBezTo>
                    <a:pt x="401373" y="171"/>
                    <a:pt x="418675" y="0"/>
                    <a:pt x="439917" y="0"/>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0" tIns="34290" rIns="205740" bIns="102870" numCol="1" spcCol="0" rtlCol="0" fromWordArt="0" anchor="b" anchorCtr="0" forceAA="0" compatLnSpc="1">
              <a:prstTxWarp prst="textNoShape">
                <a:avLst/>
              </a:prstTxWarp>
              <a:noAutofit/>
            </a:bodyPr>
            <a:lstStyle/>
            <a:p>
              <a:pPr algn="just">
                <a:spcAft>
                  <a:spcPts val="450"/>
                </a:spcAft>
              </a:pPr>
              <a:endParaRPr lang="en-US" sz="1050" noProof="1">
                <a:solidFill>
                  <a:schemeClr val="tx1">
                    <a:lumMod val="50000"/>
                    <a:lumOff val="50000"/>
                  </a:schemeClr>
                </a:solidFill>
              </a:endParaRPr>
            </a:p>
          </p:txBody>
        </p:sp>
        <p:sp>
          <p:nvSpPr>
            <p:cNvPr id="3" name="Rectangle 2"/>
            <p:cNvSpPr/>
            <p:nvPr/>
          </p:nvSpPr>
          <p:spPr>
            <a:xfrm>
              <a:off x="1357180" y="1458737"/>
              <a:ext cx="1501280" cy="307777"/>
            </a:xfrm>
            <a:prstGeom prst="rect">
              <a:avLst/>
            </a:prstGeom>
          </p:spPr>
          <p:txBody>
            <a:bodyPr wrap="square">
              <a:spAutoFit/>
            </a:bodyPr>
            <a:lstStyle/>
            <a:p>
              <a:r>
                <a:rPr lang="en-US" sz="1400" b="1" dirty="0"/>
                <a:t>High throughput</a:t>
              </a:r>
              <a:endParaRPr lang="en-IN" sz="1400" b="1" dirty="0"/>
            </a:p>
          </p:txBody>
        </p:sp>
      </p:grpSp>
      <p:grpSp>
        <p:nvGrpSpPr>
          <p:cNvPr id="19" name="Group 18"/>
          <p:cNvGrpSpPr/>
          <p:nvPr/>
        </p:nvGrpSpPr>
        <p:grpSpPr>
          <a:xfrm>
            <a:off x="4054415" y="3310380"/>
            <a:ext cx="1759300" cy="893489"/>
            <a:chOff x="1090540" y="3299685"/>
            <a:chExt cx="1759300" cy="893489"/>
          </a:xfrm>
        </p:grpSpPr>
        <p:sp>
          <p:nvSpPr>
            <p:cNvPr id="16" name="Freeform: Shape 33">
              <a:extLst>
                <a:ext uri="{FF2B5EF4-FFF2-40B4-BE49-F238E27FC236}">
                  <a16:creationId xmlns:a16="http://schemas.microsoft.com/office/drawing/2014/main" id="{9644AA33-CE67-4755-8E77-A533E50EFFAE}"/>
                </a:ext>
              </a:extLst>
            </p:cNvPr>
            <p:cNvSpPr/>
            <p:nvPr/>
          </p:nvSpPr>
          <p:spPr>
            <a:xfrm>
              <a:off x="1090540" y="3299685"/>
              <a:ext cx="1759300" cy="893489"/>
            </a:xfrm>
            <a:custGeom>
              <a:avLst/>
              <a:gdLst>
                <a:gd name="connsiteX0" fmla="*/ 426556 w 2646698"/>
                <a:gd name="connsiteY0" fmla="*/ 0 h 1353671"/>
                <a:gd name="connsiteX1" fmla="*/ 607970 w 2646698"/>
                <a:gd name="connsiteY1" fmla="*/ 26210 h 1353671"/>
                <a:gd name="connsiteX2" fmla="*/ 736965 w 2646698"/>
                <a:gd name="connsiteY2" fmla="*/ 99187 h 1353671"/>
                <a:gd name="connsiteX3" fmla="*/ 813539 w 2646698"/>
                <a:gd name="connsiteY3" fmla="*/ 210194 h 1353671"/>
                <a:gd name="connsiteX4" fmla="*/ 838721 w 2646698"/>
                <a:gd name="connsiteY4" fmla="*/ 348440 h 1353671"/>
                <a:gd name="connsiteX5" fmla="*/ 836640 w 2646698"/>
                <a:gd name="connsiteY5" fmla="*/ 369947 h 1353671"/>
                <a:gd name="connsiteX6" fmla="*/ 2482741 w 2646698"/>
                <a:gd name="connsiteY6" fmla="*/ 369947 h 1353671"/>
                <a:gd name="connsiteX7" fmla="*/ 2646698 w 2646698"/>
                <a:gd name="connsiteY7" fmla="*/ 533904 h 1353671"/>
                <a:gd name="connsiteX8" fmla="*/ 2646698 w 2646698"/>
                <a:gd name="connsiteY8" fmla="*/ 1189714 h 1353671"/>
                <a:gd name="connsiteX9" fmla="*/ 2482741 w 2646698"/>
                <a:gd name="connsiteY9" fmla="*/ 1353671 h 1353671"/>
                <a:gd name="connsiteX10" fmla="*/ 850028 w 2646698"/>
                <a:gd name="connsiteY10" fmla="*/ 1353671 h 1353671"/>
                <a:gd name="connsiteX11" fmla="*/ 465561 w 2646698"/>
                <a:gd name="connsiteY11" fmla="*/ 1353671 h 1353671"/>
                <a:gd name="connsiteX12" fmla="*/ 85312 w 2646698"/>
                <a:gd name="connsiteY12" fmla="*/ 1353671 h 1353671"/>
                <a:gd name="connsiteX13" fmla="*/ 46253 w 2646698"/>
                <a:gd name="connsiteY13" fmla="*/ 1349560 h 1353671"/>
                <a:gd name="connsiteX14" fmla="*/ 19529 w 2646698"/>
                <a:gd name="connsiteY14" fmla="*/ 1333628 h 1353671"/>
                <a:gd name="connsiteX15" fmla="*/ 4626 w 2646698"/>
                <a:gd name="connsiteY15" fmla="*/ 1299195 h 1353671"/>
                <a:gd name="connsiteX16" fmla="*/ 0 w 2646698"/>
                <a:gd name="connsiteY16" fmla="*/ 1240608 h 1353671"/>
                <a:gd name="connsiteX17" fmla="*/ 3084 w 2646698"/>
                <a:gd name="connsiteY17" fmla="*/ 1182535 h 1353671"/>
                <a:gd name="connsiteX18" fmla="*/ 14390 w 2646698"/>
                <a:gd name="connsiteY18" fmla="*/ 1139366 h 1353671"/>
                <a:gd name="connsiteX19" fmla="*/ 35461 w 2646698"/>
                <a:gd name="connsiteY19" fmla="*/ 1102363 h 1353671"/>
                <a:gd name="connsiteX20" fmla="*/ 68866 w 2646698"/>
                <a:gd name="connsiteY20" fmla="*/ 1062791 h 1353671"/>
                <a:gd name="connsiteX21" fmla="*/ 299103 w 2646698"/>
                <a:gd name="connsiteY21" fmla="*/ 816109 h 1353671"/>
                <a:gd name="connsiteX22" fmla="*/ 410110 w 2646698"/>
                <a:gd name="connsiteY22" fmla="*/ 685059 h 1353671"/>
                <a:gd name="connsiteX23" fmla="*/ 475892 w 2646698"/>
                <a:gd name="connsiteY23" fmla="*/ 577135 h 1353671"/>
                <a:gd name="connsiteX24" fmla="*/ 508269 w 2646698"/>
                <a:gd name="connsiteY24" fmla="*/ 487199 h 1353671"/>
                <a:gd name="connsiteX25" fmla="*/ 517006 w 2646698"/>
                <a:gd name="connsiteY25" fmla="*/ 409082 h 1353671"/>
                <a:gd name="connsiteX26" fmla="*/ 506214 w 2646698"/>
                <a:gd name="connsiteY26" fmla="*/ 344842 h 1353671"/>
                <a:gd name="connsiteX27" fmla="*/ 474351 w 2646698"/>
                <a:gd name="connsiteY27" fmla="*/ 291908 h 1353671"/>
                <a:gd name="connsiteX28" fmla="*/ 421417 w 2646698"/>
                <a:gd name="connsiteY28" fmla="*/ 256447 h 1353671"/>
                <a:gd name="connsiteX29" fmla="*/ 346384 w 2646698"/>
                <a:gd name="connsiteY29" fmla="*/ 243599 h 1353671"/>
                <a:gd name="connsiteX30" fmla="*/ 238974 w 2646698"/>
                <a:gd name="connsiteY30" fmla="*/ 259017 h 1353671"/>
                <a:gd name="connsiteX31" fmla="*/ 156747 w 2646698"/>
                <a:gd name="connsiteY31" fmla="*/ 293450 h 1353671"/>
                <a:gd name="connsiteX32" fmla="*/ 97646 w 2646698"/>
                <a:gd name="connsiteY32" fmla="*/ 328397 h 1353671"/>
                <a:gd name="connsiteX33" fmla="*/ 60643 w 2646698"/>
                <a:gd name="connsiteY33" fmla="*/ 344328 h 1353671"/>
                <a:gd name="connsiteX34" fmla="*/ 44712 w 2646698"/>
                <a:gd name="connsiteY34" fmla="*/ 338161 h 1353671"/>
                <a:gd name="connsiteX35" fmla="*/ 33919 w 2646698"/>
                <a:gd name="connsiteY35" fmla="*/ 317604 h 1353671"/>
                <a:gd name="connsiteX36" fmla="*/ 27238 w 2646698"/>
                <a:gd name="connsiteY36" fmla="*/ 279060 h 1353671"/>
                <a:gd name="connsiteX37" fmla="*/ 24669 w 2646698"/>
                <a:gd name="connsiteY37" fmla="*/ 219959 h 1353671"/>
                <a:gd name="connsiteX38" fmla="*/ 26210 w 2646698"/>
                <a:gd name="connsiteY38" fmla="*/ 180387 h 1353671"/>
                <a:gd name="connsiteX39" fmla="*/ 30836 w 2646698"/>
                <a:gd name="connsiteY39" fmla="*/ 152635 h 1353671"/>
                <a:gd name="connsiteX40" fmla="*/ 39059 w 2646698"/>
                <a:gd name="connsiteY40" fmla="*/ 132078 h 1353671"/>
                <a:gd name="connsiteX41" fmla="*/ 57046 w 2646698"/>
                <a:gd name="connsiteY41" fmla="*/ 111007 h 1353671"/>
                <a:gd name="connsiteX42" fmla="*/ 104327 w 2646698"/>
                <a:gd name="connsiteY42" fmla="*/ 79658 h 1353671"/>
                <a:gd name="connsiteX43" fmla="*/ 189124 w 2646698"/>
                <a:gd name="connsiteY43" fmla="*/ 42656 h 1353671"/>
                <a:gd name="connsiteX44" fmla="*/ 300131 w 2646698"/>
                <a:gd name="connsiteY44" fmla="*/ 12334 h 1353671"/>
                <a:gd name="connsiteX45" fmla="*/ 426556 w 2646698"/>
                <a:gd name="connsiteY45" fmla="*/ 0 h 135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46698" h="1353671">
                  <a:moveTo>
                    <a:pt x="426556" y="0"/>
                  </a:moveTo>
                  <a:cubicBezTo>
                    <a:pt x="495764" y="0"/>
                    <a:pt x="556236" y="8737"/>
                    <a:pt x="607970" y="26210"/>
                  </a:cubicBezTo>
                  <a:cubicBezTo>
                    <a:pt x="659705" y="43684"/>
                    <a:pt x="702703" y="68009"/>
                    <a:pt x="736965" y="99187"/>
                  </a:cubicBezTo>
                  <a:cubicBezTo>
                    <a:pt x="771226" y="130365"/>
                    <a:pt x="796751" y="167368"/>
                    <a:pt x="813539" y="210194"/>
                  </a:cubicBezTo>
                  <a:cubicBezTo>
                    <a:pt x="830327" y="253021"/>
                    <a:pt x="838721" y="299103"/>
                    <a:pt x="838721" y="348440"/>
                  </a:cubicBezTo>
                  <a:lnTo>
                    <a:pt x="836640" y="369947"/>
                  </a:lnTo>
                  <a:lnTo>
                    <a:pt x="2482741" y="369947"/>
                  </a:lnTo>
                  <a:cubicBezTo>
                    <a:pt x="2573292" y="369947"/>
                    <a:pt x="2646698" y="443353"/>
                    <a:pt x="2646698" y="533904"/>
                  </a:cubicBezTo>
                  <a:lnTo>
                    <a:pt x="2646698" y="1189714"/>
                  </a:lnTo>
                  <a:cubicBezTo>
                    <a:pt x="2646698" y="1280265"/>
                    <a:pt x="2573292" y="1353671"/>
                    <a:pt x="2482741" y="1353671"/>
                  </a:cubicBezTo>
                  <a:lnTo>
                    <a:pt x="850028" y="1353671"/>
                  </a:lnTo>
                  <a:lnTo>
                    <a:pt x="465561" y="1353671"/>
                  </a:lnTo>
                  <a:lnTo>
                    <a:pt x="85312" y="1353671"/>
                  </a:lnTo>
                  <a:cubicBezTo>
                    <a:pt x="70236" y="1353671"/>
                    <a:pt x="57217" y="1352301"/>
                    <a:pt x="46253" y="1349560"/>
                  </a:cubicBezTo>
                  <a:cubicBezTo>
                    <a:pt x="35290" y="1346819"/>
                    <a:pt x="26382" y="1341508"/>
                    <a:pt x="19529" y="1333628"/>
                  </a:cubicBezTo>
                  <a:cubicBezTo>
                    <a:pt x="12677" y="1325748"/>
                    <a:pt x="7709" y="1314270"/>
                    <a:pt x="4626" y="1299195"/>
                  </a:cubicBezTo>
                  <a:cubicBezTo>
                    <a:pt x="1542" y="1284120"/>
                    <a:pt x="0" y="1264591"/>
                    <a:pt x="0" y="1240608"/>
                  </a:cubicBezTo>
                  <a:cubicBezTo>
                    <a:pt x="0" y="1217996"/>
                    <a:pt x="1028" y="1198638"/>
                    <a:pt x="3084" y="1182535"/>
                  </a:cubicBezTo>
                  <a:cubicBezTo>
                    <a:pt x="5140" y="1166432"/>
                    <a:pt x="8908" y="1152042"/>
                    <a:pt x="14390" y="1139366"/>
                  </a:cubicBezTo>
                  <a:cubicBezTo>
                    <a:pt x="19872" y="1126689"/>
                    <a:pt x="26896" y="1114355"/>
                    <a:pt x="35461" y="1102363"/>
                  </a:cubicBezTo>
                  <a:cubicBezTo>
                    <a:pt x="44026" y="1090372"/>
                    <a:pt x="55161" y="1077181"/>
                    <a:pt x="68866" y="1062791"/>
                  </a:cubicBezTo>
                  <a:lnTo>
                    <a:pt x="299103" y="816109"/>
                  </a:lnTo>
                  <a:cubicBezTo>
                    <a:pt x="345013" y="768143"/>
                    <a:pt x="382016" y="724459"/>
                    <a:pt x="410110" y="685059"/>
                  </a:cubicBezTo>
                  <a:cubicBezTo>
                    <a:pt x="438205" y="645658"/>
                    <a:pt x="460132" y="609683"/>
                    <a:pt x="475892" y="577135"/>
                  </a:cubicBezTo>
                  <a:cubicBezTo>
                    <a:pt x="491653" y="544586"/>
                    <a:pt x="502445" y="514608"/>
                    <a:pt x="508269" y="487199"/>
                  </a:cubicBezTo>
                  <a:cubicBezTo>
                    <a:pt x="514094" y="459789"/>
                    <a:pt x="517006" y="433751"/>
                    <a:pt x="517006" y="409082"/>
                  </a:cubicBezTo>
                  <a:cubicBezTo>
                    <a:pt x="517006" y="386470"/>
                    <a:pt x="513409" y="365056"/>
                    <a:pt x="506214" y="344842"/>
                  </a:cubicBezTo>
                  <a:cubicBezTo>
                    <a:pt x="499019" y="324628"/>
                    <a:pt x="488398" y="306983"/>
                    <a:pt x="474351" y="291908"/>
                  </a:cubicBezTo>
                  <a:cubicBezTo>
                    <a:pt x="460303" y="276833"/>
                    <a:pt x="442659" y="265013"/>
                    <a:pt x="421417" y="256447"/>
                  </a:cubicBezTo>
                  <a:cubicBezTo>
                    <a:pt x="400175" y="247882"/>
                    <a:pt x="375164" y="243599"/>
                    <a:pt x="346384" y="243599"/>
                  </a:cubicBezTo>
                  <a:cubicBezTo>
                    <a:pt x="305955" y="243599"/>
                    <a:pt x="270152" y="248739"/>
                    <a:pt x="238974" y="259017"/>
                  </a:cubicBezTo>
                  <a:cubicBezTo>
                    <a:pt x="207796" y="269295"/>
                    <a:pt x="180387" y="280773"/>
                    <a:pt x="156747" y="293450"/>
                  </a:cubicBezTo>
                  <a:cubicBezTo>
                    <a:pt x="133106" y="306126"/>
                    <a:pt x="113406" y="317776"/>
                    <a:pt x="97646" y="328397"/>
                  </a:cubicBezTo>
                  <a:cubicBezTo>
                    <a:pt x="81885" y="339018"/>
                    <a:pt x="69551" y="344328"/>
                    <a:pt x="60643" y="344328"/>
                  </a:cubicBezTo>
                  <a:cubicBezTo>
                    <a:pt x="54476" y="344328"/>
                    <a:pt x="49166" y="342272"/>
                    <a:pt x="44712" y="338161"/>
                  </a:cubicBezTo>
                  <a:cubicBezTo>
                    <a:pt x="40258" y="334050"/>
                    <a:pt x="36660" y="327197"/>
                    <a:pt x="33919" y="317604"/>
                  </a:cubicBezTo>
                  <a:cubicBezTo>
                    <a:pt x="31178" y="308011"/>
                    <a:pt x="28951" y="295163"/>
                    <a:pt x="27238" y="279060"/>
                  </a:cubicBezTo>
                  <a:cubicBezTo>
                    <a:pt x="25525" y="262957"/>
                    <a:pt x="24669" y="243257"/>
                    <a:pt x="24669" y="219959"/>
                  </a:cubicBezTo>
                  <a:cubicBezTo>
                    <a:pt x="24669" y="204199"/>
                    <a:pt x="25183" y="191008"/>
                    <a:pt x="26210" y="180387"/>
                  </a:cubicBezTo>
                  <a:cubicBezTo>
                    <a:pt x="27238" y="169766"/>
                    <a:pt x="28780" y="160515"/>
                    <a:pt x="30836" y="152635"/>
                  </a:cubicBezTo>
                  <a:cubicBezTo>
                    <a:pt x="32891" y="144755"/>
                    <a:pt x="35632" y="137903"/>
                    <a:pt x="39059" y="132078"/>
                  </a:cubicBezTo>
                  <a:cubicBezTo>
                    <a:pt x="42485" y="126254"/>
                    <a:pt x="48480" y="119230"/>
                    <a:pt x="57046" y="111007"/>
                  </a:cubicBezTo>
                  <a:cubicBezTo>
                    <a:pt x="65611" y="102785"/>
                    <a:pt x="81371" y="92335"/>
                    <a:pt x="104327" y="79658"/>
                  </a:cubicBezTo>
                  <a:cubicBezTo>
                    <a:pt x="127282" y="66981"/>
                    <a:pt x="155548" y="54647"/>
                    <a:pt x="189124" y="42656"/>
                  </a:cubicBezTo>
                  <a:cubicBezTo>
                    <a:pt x="222700" y="30664"/>
                    <a:pt x="259702" y="20557"/>
                    <a:pt x="300131" y="12334"/>
                  </a:cubicBezTo>
                  <a:cubicBezTo>
                    <a:pt x="340560" y="4112"/>
                    <a:pt x="382701" y="0"/>
                    <a:pt x="426556" y="0"/>
                  </a:cubicBezTo>
                  <a:close/>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0" tIns="34290" rIns="205740" bIns="102870" numCol="1" spcCol="0" rtlCol="0" fromWordArt="0" anchor="b" anchorCtr="0" forceAA="0" compatLnSpc="1">
              <a:prstTxWarp prst="textNoShape">
                <a:avLst/>
              </a:prstTxWarp>
              <a:noAutofit/>
            </a:bodyPr>
            <a:lstStyle/>
            <a:p>
              <a:pPr algn="just">
                <a:spcAft>
                  <a:spcPts val="450"/>
                </a:spcAft>
              </a:pPr>
              <a:endParaRPr lang="en-US" sz="1050" noProof="1">
                <a:solidFill>
                  <a:schemeClr val="tx1">
                    <a:lumMod val="50000"/>
                    <a:lumOff val="50000"/>
                  </a:schemeClr>
                </a:solidFill>
              </a:endParaRPr>
            </a:p>
          </p:txBody>
        </p:sp>
        <p:sp>
          <p:nvSpPr>
            <p:cNvPr id="5" name="Rectangle 4"/>
            <p:cNvSpPr/>
            <p:nvPr/>
          </p:nvSpPr>
          <p:spPr>
            <a:xfrm>
              <a:off x="1223877" y="3624483"/>
              <a:ext cx="1625963" cy="461665"/>
            </a:xfrm>
            <a:prstGeom prst="rect">
              <a:avLst/>
            </a:prstGeom>
          </p:spPr>
          <p:txBody>
            <a:bodyPr wrap="square">
              <a:spAutoFit/>
            </a:bodyPr>
            <a:lstStyle/>
            <a:p>
              <a:pPr algn="ctr"/>
              <a:r>
                <a:rPr lang="en-US" sz="1200" b="1" dirty="0"/>
                <a:t>Handling large datasets (TBs and PBs)</a:t>
              </a:r>
              <a:endParaRPr lang="en-IN" sz="1200" b="1" dirty="0"/>
            </a:p>
          </p:txBody>
        </p:sp>
      </p:grpSp>
      <p:grpSp>
        <p:nvGrpSpPr>
          <p:cNvPr id="21" name="Group 20"/>
          <p:cNvGrpSpPr/>
          <p:nvPr/>
        </p:nvGrpSpPr>
        <p:grpSpPr>
          <a:xfrm>
            <a:off x="6575112" y="1866867"/>
            <a:ext cx="1757251" cy="893489"/>
            <a:chOff x="5113449" y="1080957"/>
            <a:chExt cx="1757251" cy="893489"/>
          </a:xfrm>
        </p:grpSpPr>
        <p:sp>
          <p:nvSpPr>
            <p:cNvPr id="17" name="Freeform: Shape 34">
              <a:extLst>
                <a:ext uri="{FF2B5EF4-FFF2-40B4-BE49-F238E27FC236}">
                  <a16:creationId xmlns:a16="http://schemas.microsoft.com/office/drawing/2014/main" id="{DF8076B8-0F5E-4A9E-8539-05B4A48EF65D}"/>
                </a:ext>
              </a:extLst>
            </p:cNvPr>
            <p:cNvSpPr/>
            <p:nvPr/>
          </p:nvSpPr>
          <p:spPr>
            <a:xfrm>
              <a:off x="5113449" y="1080957"/>
              <a:ext cx="1757251" cy="893489"/>
            </a:xfrm>
            <a:custGeom>
              <a:avLst/>
              <a:gdLst>
                <a:gd name="connsiteX0" fmla="*/ 428611 w 2643615"/>
                <a:gd name="connsiteY0" fmla="*/ 0 h 1377312"/>
                <a:gd name="connsiteX1" fmla="*/ 599747 w 2643615"/>
                <a:gd name="connsiteY1" fmla="*/ 22613 h 1377312"/>
                <a:gd name="connsiteX2" fmla="*/ 725144 w 2643615"/>
                <a:gd name="connsiteY2" fmla="*/ 87881 h 1377312"/>
                <a:gd name="connsiteX3" fmla="*/ 802232 w 2643615"/>
                <a:gd name="connsiteY3" fmla="*/ 192721 h 1377312"/>
                <a:gd name="connsiteX4" fmla="*/ 828442 w 2643615"/>
                <a:gd name="connsiteY4" fmla="*/ 333022 h 1377312"/>
                <a:gd name="connsiteX5" fmla="*/ 820184 w 2643615"/>
                <a:gd name="connsiteY5" fmla="*/ 393588 h 1377312"/>
                <a:gd name="connsiteX6" fmla="*/ 2479658 w 2643615"/>
                <a:gd name="connsiteY6" fmla="*/ 393588 h 1377312"/>
                <a:gd name="connsiteX7" fmla="*/ 2643615 w 2643615"/>
                <a:gd name="connsiteY7" fmla="*/ 557545 h 1377312"/>
                <a:gd name="connsiteX8" fmla="*/ 2643615 w 2643615"/>
                <a:gd name="connsiteY8" fmla="*/ 1213355 h 1377312"/>
                <a:gd name="connsiteX9" fmla="*/ 2479658 w 2643615"/>
                <a:gd name="connsiteY9" fmla="*/ 1377312 h 1377312"/>
                <a:gd name="connsiteX10" fmla="*/ 462478 w 2643615"/>
                <a:gd name="connsiteY10" fmla="*/ 1377312 h 1377312"/>
                <a:gd name="connsiteX11" fmla="*/ 441894 w 2643615"/>
                <a:gd name="connsiteY11" fmla="*/ 1373157 h 1377312"/>
                <a:gd name="connsiteX12" fmla="*/ 376191 w 2643615"/>
                <a:gd name="connsiteY12" fmla="*/ 1377312 h 1377312"/>
                <a:gd name="connsiteX13" fmla="*/ 248738 w 2643615"/>
                <a:gd name="connsiteY13" fmla="*/ 1367547 h 1377312"/>
                <a:gd name="connsiteX14" fmla="*/ 143384 w 2643615"/>
                <a:gd name="connsiteY14" fmla="*/ 1343393 h 1377312"/>
                <a:gd name="connsiteX15" fmla="*/ 67838 w 2643615"/>
                <a:gd name="connsiteY15" fmla="*/ 1313585 h 1377312"/>
                <a:gd name="connsiteX16" fmla="*/ 28780 w 2643615"/>
                <a:gd name="connsiteY16" fmla="*/ 1289945 h 1377312"/>
                <a:gd name="connsiteX17" fmla="*/ 14904 w 2643615"/>
                <a:gd name="connsiteY17" fmla="*/ 1271444 h 1377312"/>
                <a:gd name="connsiteX18" fmla="*/ 6681 w 2643615"/>
                <a:gd name="connsiteY18" fmla="*/ 1247289 h 1377312"/>
                <a:gd name="connsiteX19" fmla="*/ 1542 w 2643615"/>
                <a:gd name="connsiteY19" fmla="*/ 1212343 h 1377312"/>
                <a:gd name="connsiteX20" fmla="*/ 0 w 2643615"/>
                <a:gd name="connsiteY20" fmla="*/ 1161464 h 1377312"/>
                <a:gd name="connsiteX21" fmla="*/ 8223 w 2643615"/>
                <a:gd name="connsiteY21" fmla="*/ 1093113 h 1377312"/>
                <a:gd name="connsiteX22" fmla="*/ 32891 w 2643615"/>
                <a:gd name="connsiteY22" fmla="*/ 1074098 h 1377312"/>
                <a:gd name="connsiteX23" fmla="*/ 68352 w 2643615"/>
                <a:gd name="connsiteY23" fmla="*/ 1087973 h 1377312"/>
                <a:gd name="connsiteX24" fmla="*/ 132592 w 2643615"/>
                <a:gd name="connsiteY24" fmla="*/ 1117781 h 1377312"/>
                <a:gd name="connsiteX25" fmla="*/ 224070 w 2643615"/>
                <a:gd name="connsiteY25" fmla="*/ 1147588 h 1377312"/>
                <a:gd name="connsiteX26" fmla="*/ 343300 w 2643615"/>
                <a:gd name="connsiteY26" fmla="*/ 1161464 h 1377312"/>
                <a:gd name="connsiteX27" fmla="*/ 443001 w 2643615"/>
                <a:gd name="connsiteY27" fmla="*/ 1148102 h 1377312"/>
                <a:gd name="connsiteX28" fmla="*/ 516492 w 2643615"/>
                <a:gd name="connsiteY28" fmla="*/ 1110586 h 1377312"/>
                <a:gd name="connsiteX29" fmla="*/ 561717 w 2643615"/>
                <a:gd name="connsiteY29" fmla="*/ 1051999 h 1377312"/>
                <a:gd name="connsiteX30" fmla="*/ 576621 w 2643615"/>
                <a:gd name="connsiteY30" fmla="*/ 975425 h 1377312"/>
                <a:gd name="connsiteX31" fmla="*/ 558633 w 2643615"/>
                <a:gd name="connsiteY31" fmla="*/ 892169 h 1377312"/>
                <a:gd name="connsiteX32" fmla="*/ 505185 w 2643615"/>
                <a:gd name="connsiteY32" fmla="*/ 828957 h 1377312"/>
                <a:gd name="connsiteX33" fmla="*/ 415763 w 2643615"/>
                <a:gd name="connsiteY33" fmla="*/ 788357 h 1377312"/>
                <a:gd name="connsiteX34" fmla="*/ 288824 w 2643615"/>
                <a:gd name="connsiteY34" fmla="*/ 773967 h 1377312"/>
                <a:gd name="connsiteX35" fmla="*/ 173706 w 2643615"/>
                <a:gd name="connsiteY35" fmla="*/ 773967 h 1377312"/>
                <a:gd name="connsiteX36" fmla="*/ 151093 w 2643615"/>
                <a:gd name="connsiteY36" fmla="*/ 770370 h 1377312"/>
                <a:gd name="connsiteX37" fmla="*/ 135675 w 2643615"/>
                <a:gd name="connsiteY37" fmla="*/ 755466 h 1377312"/>
                <a:gd name="connsiteX38" fmla="*/ 126939 w 2643615"/>
                <a:gd name="connsiteY38" fmla="*/ 724117 h 1377312"/>
                <a:gd name="connsiteX39" fmla="*/ 124369 w 2643615"/>
                <a:gd name="connsiteY39" fmla="*/ 672210 h 1377312"/>
                <a:gd name="connsiteX40" fmla="*/ 126939 w 2643615"/>
                <a:gd name="connsiteY40" fmla="*/ 623388 h 1377312"/>
                <a:gd name="connsiteX41" fmla="*/ 135162 w 2643615"/>
                <a:gd name="connsiteY41" fmla="*/ 594094 h 1377312"/>
                <a:gd name="connsiteX42" fmla="*/ 149551 w 2643615"/>
                <a:gd name="connsiteY42" fmla="*/ 579705 h 1377312"/>
                <a:gd name="connsiteX43" fmla="*/ 170622 w 2643615"/>
                <a:gd name="connsiteY43" fmla="*/ 575593 h 1377312"/>
                <a:gd name="connsiteX44" fmla="*/ 286769 w 2643615"/>
                <a:gd name="connsiteY44" fmla="*/ 575593 h 1377312"/>
                <a:gd name="connsiteX45" fmla="*/ 392636 w 2643615"/>
                <a:gd name="connsiteY45" fmla="*/ 561717 h 1377312"/>
                <a:gd name="connsiteX46" fmla="*/ 470239 w 2643615"/>
                <a:gd name="connsiteY46" fmla="*/ 522145 h 1377312"/>
                <a:gd name="connsiteX47" fmla="*/ 518033 w 2643615"/>
                <a:gd name="connsiteY47" fmla="*/ 459961 h 1377312"/>
                <a:gd name="connsiteX48" fmla="*/ 534479 w 2643615"/>
                <a:gd name="connsiteY48" fmla="*/ 379275 h 1377312"/>
                <a:gd name="connsiteX49" fmla="*/ 523173 w 2643615"/>
                <a:gd name="connsiteY49" fmla="*/ 315035 h 1377312"/>
                <a:gd name="connsiteX50" fmla="*/ 489768 w 2643615"/>
                <a:gd name="connsiteY50" fmla="*/ 262615 h 1377312"/>
                <a:gd name="connsiteX51" fmla="*/ 432722 w 2643615"/>
                <a:gd name="connsiteY51" fmla="*/ 227668 h 1377312"/>
                <a:gd name="connsiteX52" fmla="*/ 350495 w 2643615"/>
                <a:gd name="connsiteY52" fmla="*/ 214820 h 1377312"/>
                <a:gd name="connsiteX53" fmla="*/ 249766 w 2643615"/>
                <a:gd name="connsiteY53" fmla="*/ 230751 h 1377312"/>
                <a:gd name="connsiteX54" fmla="*/ 164969 w 2643615"/>
                <a:gd name="connsiteY54" fmla="*/ 265698 h 1377312"/>
                <a:gd name="connsiteX55" fmla="*/ 101243 w 2643615"/>
                <a:gd name="connsiteY55" fmla="*/ 301159 h 1377312"/>
                <a:gd name="connsiteX56" fmla="*/ 62699 w 2643615"/>
                <a:gd name="connsiteY56" fmla="*/ 317604 h 1377312"/>
                <a:gd name="connsiteX57" fmla="*/ 48309 w 2643615"/>
                <a:gd name="connsiteY57" fmla="*/ 314007 h 1377312"/>
                <a:gd name="connsiteX58" fmla="*/ 38030 w 2643615"/>
                <a:gd name="connsiteY58" fmla="*/ 300131 h 1377312"/>
                <a:gd name="connsiteX59" fmla="*/ 31863 w 2643615"/>
                <a:gd name="connsiteY59" fmla="*/ 270323 h 1377312"/>
                <a:gd name="connsiteX60" fmla="*/ 29808 w 2643615"/>
                <a:gd name="connsiteY60" fmla="*/ 219959 h 1377312"/>
                <a:gd name="connsiteX61" fmla="*/ 30835 w 2643615"/>
                <a:gd name="connsiteY61" fmla="*/ 177303 h 1377312"/>
                <a:gd name="connsiteX62" fmla="*/ 34947 w 2643615"/>
                <a:gd name="connsiteY62" fmla="*/ 149038 h 1377312"/>
                <a:gd name="connsiteX63" fmla="*/ 42656 w 2643615"/>
                <a:gd name="connsiteY63" fmla="*/ 129509 h 1377312"/>
                <a:gd name="connsiteX64" fmla="*/ 57559 w 2643615"/>
                <a:gd name="connsiteY64" fmla="*/ 111521 h 1377312"/>
                <a:gd name="connsiteX65" fmla="*/ 99701 w 2643615"/>
                <a:gd name="connsiteY65" fmla="*/ 82228 h 1377312"/>
                <a:gd name="connsiteX66" fmla="*/ 179873 w 2643615"/>
                <a:gd name="connsiteY66" fmla="*/ 44198 h 1377312"/>
                <a:gd name="connsiteX67" fmla="*/ 291394 w 2643615"/>
                <a:gd name="connsiteY67" fmla="*/ 12848 h 1377312"/>
                <a:gd name="connsiteX68" fmla="*/ 428611 w 2643615"/>
                <a:gd name="connsiteY68" fmla="*/ 0 h 1377312"/>
                <a:gd name="connsiteX0" fmla="*/ 428611 w 2643615"/>
                <a:gd name="connsiteY0" fmla="*/ 0 h 1377312"/>
                <a:gd name="connsiteX1" fmla="*/ 599747 w 2643615"/>
                <a:gd name="connsiteY1" fmla="*/ 22613 h 1377312"/>
                <a:gd name="connsiteX2" fmla="*/ 725144 w 2643615"/>
                <a:gd name="connsiteY2" fmla="*/ 87881 h 1377312"/>
                <a:gd name="connsiteX3" fmla="*/ 802232 w 2643615"/>
                <a:gd name="connsiteY3" fmla="*/ 192721 h 1377312"/>
                <a:gd name="connsiteX4" fmla="*/ 828442 w 2643615"/>
                <a:gd name="connsiteY4" fmla="*/ 333022 h 1377312"/>
                <a:gd name="connsiteX5" fmla="*/ 820184 w 2643615"/>
                <a:gd name="connsiteY5" fmla="*/ 393588 h 1377312"/>
                <a:gd name="connsiteX6" fmla="*/ 2479658 w 2643615"/>
                <a:gd name="connsiteY6" fmla="*/ 393588 h 1377312"/>
                <a:gd name="connsiteX7" fmla="*/ 2643615 w 2643615"/>
                <a:gd name="connsiteY7" fmla="*/ 557545 h 1377312"/>
                <a:gd name="connsiteX8" fmla="*/ 2643615 w 2643615"/>
                <a:gd name="connsiteY8" fmla="*/ 1213355 h 1377312"/>
                <a:gd name="connsiteX9" fmla="*/ 2479658 w 2643615"/>
                <a:gd name="connsiteY9" fmla="*/ 1377312 h 1377312"/>
                <a:gd name="connsiteX10" fmla="*/ 462478 w 2643615"/>
                <a:gd name="connsiteY10" fmla="*/ 1377312 h 1377312"/>
                <a:gd name="connsiteX11" fmla="*/ 376191 w 2643615"/>
                <a:gd name="connsiteY11" fmla="*/ 1377312 h 1377312"/>
                <a:gd name="connsiteX12" fmla="*/ 248738 w 2643615"/>
                <a:gd name="connsiteY12" fmla="*/ 1367547 h 1377312"/>
                <a:gd name="connsiteX13" fmla="*/ 143384 w 2643615"/>
                <a:gd name="connsiteY13" fmla="*/ 1343393 h 1377312"/>
                <a:gd name="connsiteX14" fmla="*/ 67838 w 2643615"/>
                <a:gd name="connsiteY14" fmla="*/ 1313585 h 1377312"/>
                <a:gd name="connsiteX15" fmla="*/ 28780 w 2643615"/>
                <a:gd name="connsiteY15" fmla="*/ 1289945 h 1377312"/>
                <a:gd name="connsiteX16" fmla="*/ 14904 w 2643615"/>
                <a:gd name="connsiteY16" fmla="*/ 1271444 h 1377312"/>
                <a:gd name="connsiteX17" fmla="*/ 6681 w 2643615"/>
                <a:gd name="connsiteY17" fmla="*/ 1247289 h 1377312"/>
                <a:gd name="connsiteX18" fmla="*/ 1542 w 2643615"/>
                <a:gd name="connsiteY18" fmla="*/ 1212343 h 1377312"/>
                <a:gd name="connsiteX19" fmla="*/ 0 w 2643615"/>
                <a:gd name="connsiteY19" fmla="*/ 1161464 h 1377312"/>
                <a:gd name="connsiteX20" fmla="*/ 8223 w 2643615"/>
                <a:gd name="connsiteY20" fmla="*/ 1093113 h 1377312"/>
                <a:gd name="connsiteX21" fmla="*/ 32891 w 2643615"/>
                <a:gd name="connsiteY21" fmla="*/ 1074098 h 1377312"/>
                <a:gd name="connsiteX22" fmla="*/ 68352 w 2643615"/>
                <a:gd name="connsiteY22" fmla="*/ 1087973 h 1377312"/>
                <a:gd name="connsiteX23" fmla="*/ 132592 w 2643615"/>
                <a:gd name="connsiteY23" fmla="*/ 1117781 h 1377312"/>
                <a:gd name="connsiteX24" fmla="*/ 224070 w 2643615"/>
                <a:gd name="connsiteY24" fmla="*/ 1147588 h 1377312"/>
                <a:gd name="connsiteX25" fmla="*/ 343300 w 2643615"/>
                <a:gd name="connsiteY25" fmla="*/ 1161464 h 1377312"/>
                <a:gd name="connsiteX26" fmla="*/ 443001 w 2643615"/>
                <a:gd name="connsiteY26" fmla="*/ 1148102 h 1377312"/>
                <a:gd name="connsiteX27" fmla="*/ 516492 w 2643615"/>
                <a:gd name="connsiteY27" fmla="*/ 1110586 h 1377312"/>
                <a:gd name="connsiteX28" fmla="*/ 561717 w 2643615"/>
                <a:gd name="connsiteY28" fmla="*/ 1051999 h 1377312"/>
                <a:gd name="connsiteX29" fmla="*/ 576621 w 2643615"/>
                <a:gd name="connsiteY29" fmla="*/ 975425 h 1377312"/>
                <a:gd name="connsiteX30" fmla="*/ 558633 w 2643615"/>
                <a:gd name="connsiteY30" fmla="*/ 892169 h 1377312"/>
                <a:gd name="connsiteX31" fmla="*/ 505185 w 2643615"/>
                <a:gd name="connsiteY31" fmla="*/ 828957 h 1377312"/>
                <a:gd name="connsiteX32" fmla="*/ 415763 w 2643615"/>
                <a:gd name="connsiteY32" fmla="*/ 788357 h 1377312"/>
                <a:gd name="connsiteX33" fmla="*/ 288824 w 2643615"/>
                <a:gd name="connsiteY33" fmla="*/ 773967 h 1377312"/>
                <a:gd name="connsiteX34" fmla="*/ 173706 w 2643615"/>
                <a:gd name="connsiteY34" fmla="*/ 773967 h 1377312"/>
                <a:gd name="connsiteX35" fmla="*/ 151093 w 2643615"/>
                <a:gd name="connsiteY35" fmla="*/ 770370 h 1377312"/>
                <a:gd name="connsiteX36" fmla="*/ 135675 w 2643615"/>
                <a:gd name="connsiteY36" fmla="*/ 755466 h 1377312"/>
                <a:gd name="connsiteX37" fmla="*/ 126939 w 2643615"/>
                <a:gd name="connsiteY37" fmla="*/ 724117 h 1377312"/>
                <a:gd name="connsiteX38" fmla="*/ 124369 w 2643615"/>
                <a:gd name="connsiteY38" fmla="*/ 672210 h 1377312"/>
                <a:gd name="connsiteX39" fmla="*/ 126939 w 2643615"/>
                <a:gd name="connsiteY39" fmla="*/ 623388 h 1377312"/>
                <a:gd name="connsiteX40" fmla="*/ 135162 w 2643615"/>
                <a:gd name="connsiteY40" fmla="*/ 594094 h 1377312"/>
                <a:gd name="connsiteX41" fmla="*/ 149551 w 2643615"/>
                <a:gd name="connsiteY41" fmla="*/ 579705 h 1377312"/>
                <a:gd name="connsiteX42" fmla="*/ 170622 w 2643615"/>
                <a:gd name="connsiteY42" fmla="*/ 575593 h 1377312"/>
                <a:gd name="connsiteX43" fmla="*/ 286769 w 2643615"/>
                <a:gd name="connsiteY43" fmla="*/ 575593 h 1377312"/>
                <a:gd name="connsiteX44" fmla="*/ 392636 w 2643615"/>
                <a:gd name="connsiteY44" fmla="*/ 561717 h 1377312"/>
                <a:gd name="connsiteX45" fmla="*/ 470239 w 2643615"/>
                <a:gd name="connsiteY45" fmla="*/ 522145 h 1377312"/>
                <a:gd name="connsiteX46" fmla="*/ 518033 w 2643615"/>
                <a:gd name="connsiteY46" fmla="*/ 459961 h 1377312"/>
                <a:gd name="connsiteX47" fmla="*/ 534479 w 2643615"/>
                <a:gd name="connsiteY47" fmla="*/ 379275 h 1377312"/>
                <a:gd name="connsiteX48" fmla="*/ 523173 w 2643615"/>
                <a:gd name="connsiteY48" fmla="*/ 315035 h 1377312"/>
                <a:gd name="connsiteX49" fmla="*/ 489768 w 2643615"/>
                <a:gd name="connsiteY49" fmla="*/ 262615 h 1377312"/>
                <a:gd name="connsiteX50" fmla="*/ 432722 w 2643615"/>
                <a:gd name="connsiteY50" fmla="*/ 227668 h 1377312"/>
                <a:gd name="connsiteX51" fmla="*/ 350495 w 2643615"/>
                <a:gd name="connsiteY51" fmla="*/ 214820 h 1377312"/>
                <a:gd name="connsiteX52" fmla="*/ 249766 w 2643615"/>
                <a:gd name="connsiteY52" fmla="*/ 230751 h 1377312"/>
                <a:gd name="connsiteX53" fmla="*/ 164969 w 2643615"/>
                <a:gd name="connsiteY53" fmla="*/ 265698 h 1377312"/>
                <a:gd name="connsiteX54" fmla="*/ 101243 w 2643615"/>
                <a:gd name="connsiteY54" fmla="*/ 301159 h 1377312"/>
                <a:gd name="connsiteX55" fmla="*/ 62699 w 2643615"/>
                <a:gd name="connsiteY55" fmla="*/ 317604 h 1377312"/>
                <a:gd name="connsiteX56" fmla="*/ 48309 w 2643615"/>
                <a:gd name="connsiteY56" fmla="*/ 314007 h 1377312"/>
                <a:gd name="connsiteX57" fmla="*/ 38030 w 2643615"/>
                <a:gd name="connsiteY57" fmla="*/ 300131 h 1377312"/>
                <a:gd name="connsiteX58" fmla="*/ 31863 w 2643615"/>
                <a:gd name="connsiteY58" fmla="*/ 270323 h 1377312"/>
                <a:gd name="connsiteX59" fmla="*/ 29808 w 2643615"/>
                <a:gd name="connsiteY59" fmla="*/ 219959 h 1377312"/>
                <a:gd name="connsiteX60" fmla="*/ 30835 w 2643615"/>
                <a:gd name="connsiteY60" fmla="*/ 177303 h 1377312"/>
                <a:gd name="connsiteX61" fmla="*/ 34947 w 2643615"/>
                <a:gd name="connsiteY61" fmla="*/ 149038 h 1377312"/>
                <a:gd name="connsiteX62" fmla="*/ 42656 w 2643615"/>
                <a:gd name="connsiteY62" fmla="*/ 129509 h 1377312"/>
                <a:gd name="connsiteX63" fmla="*/ 57559 w 2643615"/>
                <a:gd name="connsiteY63" fmla="*/ 111521 h 1377312"/>
                <a:gd name="connsiteX64" fmla="*/ 99701 w 2643615"/>
                <a:gd name="connsiteY64" fmla="*/ 82228 h 1377312"/>
                <a:gd name="connsiteX65" fmla="*/ 179873 w 2643615"/>
                <a:gd name="connsiteY65" fmla="*/ 44198 h 1377312"/>
                <a:gd name="connsiteX66" fmla="*/ 291394 w 2643615"/>
                <a:gd name="connsiteY66" fmla="*/ 12848 h 1377312"/>
                <a:gd name="connsiteX67" fmla="*/ 428611 w 2643615"/>
                <a:gd name="connsiteY67" fmla="*/ 0 h 1377312"/>
                <a:gd name="connsiteX0" fmla="*/ 428611 w 2643615"/>
                <a:gd name="connsiteY0" fmla="*/ 0 h 1377312"/>
                <a:gd name="connsiteX1" fmla="*/ 599747 w 2643615"/>
                <a:gd name="connsiteY1" fmla="*/ 22613 h 1377312"/>
                <a:gd name="connsiteX2" fmla="*/ 725144 w 2643615"/>
                <a:gd name="connsiteY2" fmla="*/ 87881 h 1377312"/>
                <a:gd name="connsiteX3" fmla="*/ 802232 w 2643615"/>
                <a:gd name="connsiteY3" fmla="*/ 192721 h 1377312"/>
                <a:gd name="connsiteX4" fmla="*/ 828442 w 2643615"/>
                <a:gd name="connsiteY4" fmla="*/ 333022 h 1377312"/>
                <a:gd name="connsiteX5" fmla="*/ 820184 w 2643615"/>
                <a:gd name="connsiteY5" fmla="*/ 393588 h 1377312"/>
                <a:gd name="connsiteX6" fmla="*/ 2479658 w 2643615"/>
                <a:gd name="connsiteY6" fmla="*/ 393588 h 1377312"/>
                <a:gd name="connsiteX7" fmla="*/ 2643615 w 2643615"/>
                <a:gd name="connsiteY7" fmla="*/ 557545 h 1377312"/>
                <a:gd name="connsiteX8" fmla="*/ 2643615 w 2643615"/>
                <a:gd name="connsiteY8" fmla="*/ 1213355 h 1377312"/>
                <a:gd name="connsiteX9" fmla="*/ 2479658 w 2643615"/>
                <a:gd name="connsiteY9" fmla="*/ 1377312 h 1377312"/>
                <a:gd name="connsiteX10" fmla="*/ 376191 w 2643615"/>
                <a:gd name="connsiteY10" fmla="*/ 1377312 h 1377312"/>
                <a:gd name="connsiteX11" fmla="*/ 248738 w 2643615"/>
                <a:gd name="connsiteY11" fmla="*/ 1367547 h 1377312"/>
                <a:gd name="connsiteX12" fmla="*/ 143384 w 2643615"/>
                <a:gd name="connsiteY12" fmla="*/ 1343393 h 1377312"/>
                <a:gd name="connsiteX13" fmla="*/ 67838 w 2643615"/>
                <a:gd name="connsiteY13" fmla="*/ 1313585 h 1377312"/>
                <a:gd name="connsiteX14" fmla="*/ 28780 w 2643615"/>
                <a:gd name="connsiteY14" fmla="*/ 1289945 h 1377312"/>
                <a:gd name="connsiteX15" fmla="*/ 14904 w 2643615"/>
                <a:gd name="connsiteY15" fmla="*/ 1271444 h 1377312"/>
                <a:gd name="connsiteX16" fmla="*/ 6681 w 2643615"/>
                <a:gd name="connsiteY16" fmla="*/ 1247289 h 1377312"/>
                <a:gd name="connsiteX17" fmla="*/ 1542 w 2643615"/>
                <a:gd name="connsiteY17" fmla="*/ 1212343 h 1377312"/>
                <a:gd name="connsiteX18" fmla="*/ 0 w 2643615"/>
                <a:gd name="connsiteY18" fmla="*/ 1161464 h 1377312"/>
                <a:gd name="connsiteX19" fmla="*/ 8223 w 2643615"/>
                <a:gd name="connsiteY19" fmla="*/ 1093113 h 1377312"/>
                <a:gd name="connsiteX20" fmla="*/ 32891 w 2643615"/>
                <a:gd name="connsiteY20" fmla="*/ 1074098 h 1377312"/>
                <a:gd name="connsiteX21" fmla="*/ 68352 w 2643615"/>
                <a:gd name="connsiteY21" fmla="*/ 1087973 h 1377312"/>
                <a:gd name="connsiteX22" fmla="*/ 132592 w 2643615"/>
                <a:gd name="connsiteY22" fmla="*/ 1117781 h 1377312"/>
                <a:gd name="connsiteX23" fmla="*/ 224070 w 2643615"/>
                <a:gd name="connsiteY23" fmla="*/ 1147588 h 1377312"/>
                <a:gd name="connsiteX24" fmla="*/ 343300 w 2643615"/>
                <a:gd name="connsiteY24" fmla="*/ 1161464 h 1377312"/>
                <a:gd name="connsiteX25" fmla="*/ 443001 w 2643615"/>
                <a:gd name="connsiteY25" fmla="*/ 1148102 h 1377312"/>
                <a:gd name="connsiteX26" fmla="*/ 516492 w 2643615"/>
                <a:gd name="connsiteY26" fmla="*/ 1110586 h 1377312"/>
                <a:gd name="connsiteX27" fmla="*/ 561717 w 2643615"/>
                <a:gd name="connsiteY27" fmla="*/ 1051999 h 1377312"/>
                <a:gd name="connsiteX28" fmla="*/ 576621 w 2643615"/>
                <a:gd name="connsiteY28" fmla="*/ 975425 h 1377312"/>
                <a:gd name="connsiteX29" fmla="*/ 558633 w 2643615"/>
                <a:gd name="connsiteY29" fmla="*/ 892169 h 1377312"/>
                <a:gd name="connsiteX30" fmla="*/ 505185 w 2643615"/>
                <a:gd name="connsiteY30" fmla="*/ 828957 h 1377312"/>
                <a:gd name="connsiteX31" fmla="*/ 415763 w 2643615"/>
                <a:gd name="connsiteY31" fmla="*/ 788357 h 1377312"/>
                <a:gd name="connsiteX32" fmla="*/ 288824 w 2643615"/>
                <a:gd name="connsiteY32" fmla="*/ 773967 h 1377312"/>
                <a:gd name="connsiteX33" fmla="*/ 173706 w 2643615"/>
                <a:gd name="connsiteY33" fmla="*/ 773967 h 1377312"/>
                <a:gd name="connsiteX34" fmla="*/ 151093 w 2643615"/>
                <a:gd name="connsiteY34" fmla="*/ 770370 h 1377312"/>
                <a:gd name="connsiteX35" fmla="*/ 135675 w 2643615"/>
                <a:gd name="connsiteY35" fmla="*/ 755466 h 1377312"/>
                <a:gd name="connsiteX36" fmla="*/ 126939 w 2643615"/>
                <a:gd name="connsiteY36" fmla="*/ 724117 h 1377312"/>
                <a:gd name="connsiteX37" fmla="*/ 124369 w 2643615"/>
                <a:gd name="connsiteY37" fmla="*/ 672210 h 1377312"/>
                <a:gd name="connsiteX38" fmla="*/ 126939 w 2643615"/>
                <a:gd name="connsiteY38" fmla="*/ 623388 h 1377312"/>
                <a:gd name="connsiteX39" fmla="*/ 135162 w 2643615"/>
                <a:gd name="connsiteY39" fmla="*/ 594094 h 1377312"/>
                <a:gd name="connsiteX40" fmla="*/ 149551 w 2643615"/>
                <a:gd name="connsiteY40" fmla="*/ 579705 h 1377312"/>
                <a:gd name="connsiteX41" fmla="*/ 170622 w 2643615"/>
                <a:gd name="connsiteY41" fmla="*/ 575593 h 1377312"/>
                <a:gd name="connsiteX42" fmla="*/ 286769 w 2643615"/>
                <a:gd name="connsiteY42" fmla="*/ 575593 h 1377312"/>
                <a:gd name="connsiteX43" fmla="*/ 392636 w 2643615"/>
                <a:gd name="connsiteY43" fmla="*/ 561717 h 1377312"/>
                <a:gd name="connsiteX44" fmla="*/ 470239 w 2643615"/>
                <a:gd name="connsiteY44" fmla="*/ 522145 h 1377312"/>
                <a:gd name="connsiteX45" fmla="*/ 518033 w 2643615"/>
                <a:gd name="connsiteY45" fmla="*/ 459961 h 1377312"/>
                <a:gd name="connsiteX46" fmla="*/ 534479 w 2643615"/>
                <a:gd name="connsiteY46" fmla="*/ 379275 h 1377312"/>
                <a:gd name="connsiteX47" fmla="*/ 523173 w 2643615"/>
                <a:gd name="connsiteY47" fmla="*/ 315035 h 1377312"/>
                <a:gd name="connsiteX48" fmla="*/ 489768 w 2643615"/>
                <a:gd name="connsiteY48" fmla="*/ 262615 h 1377312"/>
                <a:gd name="connsiteX49" fmla="*/ 432722 w 2643615"/>
                <a:gd name="connsiteY49" fmla="*/ 227668 h 1377312"/>
                <a:gd name="connsiteX50" fmla="*/ 350495 w 2643615"/>
                <a:gd name="connsiteY50" fmla="*/ 214820 h 1377312"/>
                <a:gd name="connsiteX51" fmla="*/ 249766 w 2643615"/>
                <a:gd name="connsiteY51" fmla="*/ 230751 h 1377312"/>
                <a:gd name="connsiteX52" fmla="*/ 164969 w 2643615"/>
                <a:gd name="connsiteY52" fmla="*/ 265698 h 1377312"/>
                <a:gd name="connsiteX53" fmla="*/ 101243 w 2643615"/>
                <a:gd name="connsiteY53" fmla="*/ 301159 h 1377312"/>
                <a:gd name="connsiteX54" fmla="*/ 62699 w 2643615"/>
                <a:gd name="connsiteY54" fmla="*/ 317604 h 1377312"/>
                <a:gd name="connsiteX55" fmla="*/ 48309 w 2643615"/>
                <a:gd name="connsiteY55" fmla="*/ 314007 h 1377312"/>
                <a:gd name="connsiteX56" fmla="*/ 38030 w 2643615"/>
                <a:gd name="connsiteY56" fmla="*/ 300131 h 1377312"/>
                <a:gd name="connsiteX57" fmla="*/ 31863 w 2643615"/>
                <a:gd name="connsiteY57" fmla="*/ 270323 h 1377312"/>
                <a:gd name="connsiteX58" fmla="*/ 29808 w 2643615"/>
                <a:gd name="connsiteY58" fmla="*/ 219959 h 1377312"/>
                <a:gd name="connsiteX59" fmla="*/ 30835 w 2643615"/>
                <a:gd name="connsiteY59" fmla="*/ 177303 h 1377312"/>
                <a:gd name="connsiteX60" fmla="*/ 34947 w 2643615"/>
                <a:gd name="connsiteY60" fmla="*/ 149038 h 1377312"/>
                <a:gd name="connsiteX61" fmla="*/ 42656 w 2643615"/>
                <a:gd name="connsiteY61" fmla="*/ 129509 h 1377312"/>
                <a:gd name="connsiteX62" fmla="*/ 57559 w 2643615"/>
                <a:gd name="connsiteY62" fmla="*/ 111521 h 1377312"/>
                <a:gd name="connsiteX63" fmla="*/ 99701 w 2643615"/>
                <a:gd name="connsiteY63" fmla="*/ 82228 h 1377312"/>
                <a:gd name="connsiteX64" fmla="*/ 179873 w 2643615"/>
                <a:gd name="connsiteY64" fmla="*/ 44198 h 1377312"/>
                <a:gd name="connsiteX65" fmla="*/ 291394 w 2643615"/>
                <a:gd name="connsiteY65" fmla="*/ 12848 h 1377312"/>
                <a:gd name="connsiteX66" fmla="*/ 428611 w 2643615"/>
                <a:gd name="connsiteY66" fmla="*/ 0 h 137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43615" h="1377312">
                  <a:moveTo>
                    <a:pt x="428611" y="0"/>
                  </a:moveTo>
                  <a:cubicBezTo>
                    <a:pt x="493023" y="0"/>
                    <a:pt x="550068" y="7538"/>
                    <a:pt x="599747" y="22613"/>
                  </a:cubicBezTo>
                  <a:cubicBezTo>
                    <a:pt x="649426" y="37688"/>
                    <a:pt x="691225" y="59444"/>
                    <a:pt x="725144" y="87881"/>
                  </a:cubicBezTo>
                  <a:cubicBezTo>
                    <a:pt x="759063" y="116318"/>
                    <a:pt x="784759" y="151265"/>
                    <a:pt x="802232" y="192721"/>
                  </a:cubicBezTo>
                  <a:cubicBezTo>
                    <a:pt x="819706" y="234178"/>
                    <a:pt x="828442" y="280944"/>
                    <a:pt x="828442" y="333022"/>
                  </a:cubicBezTo>
                  <a:lnTo>
                    <a:pt x="820184" y="393588"/>
                  </a:lnTo>
                  <a:lnTo>
                    <a:pt x="2479658" y="393588"/>
                  </a:lnTo>
                  <a:cubicBezTo>
                    <a:pt x="2570209" y="393588"/>
                    <a:pt x="2643615" y="466994"/>
                    <a:pt x="2643615" y="557545"/>
                  </a:cubicBezTo>
                  <a:lnTo>
                    <a:pt x="2643615" y="1213355"/>
                  </a:lnTo>
                  <a:cubicBezTo>
                    <a:pt x="2643615" y="1303906"/>
                    <a:pt x="2570209" y="1377312"/>
                    <a:pt x="2479658" y="1377312"/>
                  </a:cubicBezTo>
                  <a:lnTo>
                    <a:pt x="376191" y="1377312"/>
                  </a:lnTo>
                  <a:cubicBezTo>
                    <a:pt x="330966" y="1377312"/>
                    <a:pt x="288482" y="1374057"/>
                    <a:pt x="248738" y="1367547"/>
                  </a:cubicBezTo>
                  <a:cubicBezTo>
                    <a:pt x="208995" y="1361037"/>
                    <a:pt x="173877" y="1352986"/>
                    <a:pt x="143384" y="1343393"/>
                  </a:cubicBezTo>
                  <a:cubicBezTo>
                    <a:pt x="112892" y="1333800"/>
                    <a:pt x="87709" y="1323864"/>
                    <a:pt x="67838" y="1313585"/>
                  </a:cubicBezTo>
                  <a:cubicBezTo>
                    <a:pt x="47966" y="1303307"/>
                    <a:pt x="34947" y="1295427"/>
                    <a:pt x="28780" y="1289945"/>
                  </a:cubicBezTo>
                  <a:cubicBezTo>
                    <a:pt x="22613" y="1284463"/>
                    <a:pt x="17987" y="1278296"/>
                    <a:pt x="14904" y="1271444"/>
                  </a:cubicBezTo>
                  <a:cubicBezTo>
                    <a:pt x="11820" y="1264591"/>
                    <a:pt x="9079" y="1256540"/>
                    <a:pt x="6681" y="1247289"/>
                  </a:cubicBezTo>
                  <a:cubicBezTo>
                    <a:pt x="4283" y="1238039"/>
                    <a:pt x="2570" y="1226390"/>
                    <a:pt x="1542" y="1212343"/>
                  </a:cubicBezTo>
                  <a:cubicBezTo>
                    <a:pt x="514" y="1198295"/>
                    <a:pt x="0" y="1181336"/>
                    <a:pt x="0" y="1161464"/>
                  </a:cubicBezTo>
                  <a:cubicBezTo>
                    <a:pt x="0" y="1128573"/>
                    <a:pt x="2741" y="1105789"/>
                    <a:pt x="8223" y="1093113"/>
                  </a:cubicBezTo>
                  <a:cubicBezTo>
                    <a:pt x="13705" y="1080436"/>
                    <a:pt x="21927" y="1074098"/>
                    <a:pt x="32891" y="1074098"/>
                  </a:cubicBezTo>
                  <a:cubicBezTo>
                    <a:pt x="39743" y="1074098"/>
                    <a:pt x="51564" y="1078723"/>
                    <a:pt x="68352" y="1087973"/>
                  </a:cubicBezTo>
                  <a:cubicBezTo>
                    <a:pt x="85140" y="1097224"/>
                    <a:pt x="106553" y="1107160"/>
                    <a:pt x="132592" y="1117781"/>
                  </a:cubicBezTo>
                  <a:cubicBezTo>
                    <a:pt x="158631" y="1128402"/>
                    <a:pt x="189123" y="1138338"/>
                    <a:pt x="224070" y="1147588"/>
                  </a:cubicBezTo>
                  <a:cubicBezTo>
                    <a:pt x="259017" y="1156839"/>
                    <a:pt x="298760" y="1161464"/>
                    <a:pt x="343300" y="1161464"/>
                  </a:cubicBezTo>
                  <a:cubicBezTo>
                    <a:pt x="380988" y="1161464"/>
                    <a:pt x="414221" y="1157010"/>
                    <a:pt x="443001" y="1148102"/>
                  </a:cubicBezTo>
                  <a:cubicBezTo>
                    <a:pt x="471780" y="1139194"/>
                    <a:pt x="496277" y="1126689"/>
                    <a:pt x="516492" y="1110586"/>
                  </a:cubicBezTo>
                  <a:cubicBezTo>
                    <a:pt x="536706" y="1094483"/>
                    <a:pt x="551781" y="1074954"/>
                    <a:pt x="561717" y="1051999"/>
                  </a:cubicBezTo>
                  <a:cubicBezTo>
                    <a:pt x="571653" y="1029044"/>
                    <a:pt x="576621" y="1003519"/>
                    <a:pt x="576621" y="975425"/>
                  </a:cubicBezTo>
                  <a:cubicBezTo>
                    <a:pt x="576621" y="944589"/>
                    <a:pt x="570625" y="916837"/>
                    <a:pt x="558633" y="892169"/>
                  </a:cubicBezTo>
                  <a:cubicBezTo>
                    <a:pt x="546642" y="867501"/>
                    <a:pt x="528826" y="846430"/>
                    <a:pt x="505185" y="828957"/>
                  </a:cubicBezTo>
                  <a:cubicBezTo>
                    <a:pt x="481545" y="811483"/>
                    <a:pt x="451738" y="797950"/>
                    <a:pt x="415763" y="788357"/>
                  </a:cubicBezTo>
                  <a:cubicBezTo>
                    <a:pt x="379788" y="778764"/>
                    <a:pt x="337476" y="773967"/>
                    <a:pt x="288824" y="773967"/>
                  </a:cubicBezTo>
                  <a:lnTo>
                    <a:pt x="173706" y="773967"/>
                  </a:lnTo>
                  <a:cubicBezTo>
                    <a:pt x="164798" y="773967"/>
                    <a:pt x="157260" y="772768"/>
                    <a:pt x="151093" y="770370"/>
                  </a:cubicBezTo>
                  <a:cubicBezTo>
                    <a:pt x="144926" y="767971"/>
                    <a:pt x="139787" y="763003"/>
                    <a:pt x="135675" y="755466"/>
                  </a:cubicBezTo>
                  <a:cubicBezTo>
                    <a:pt x="131564" y="747928"/>
                    <a:pt x="128652" y="737479"/>
                    <a:pt x="126939" y="724117"/>
                  </a:cubicBezTo>
                  <a:cubicBezTo>
                    <a:pt x="125226" y="710755"/>
                    <a:pt x="124369" y="693453"/>
                    <a:pt x="124369" y="672210"/>
                  </a:cubicBezTo>
                  <a:cubicBezTo>
                    <a:pt x="124369" y="652339"/>
                    <a:pt x="125226" y="636065"/>
                    <a:pt x="126939" y="623388"/>
                  </a:cubicBezTo>
                  <a:cubicBezTo>
                    <a:pt x="128652" y="610711"/>
                    <a:pt x="131393" y="600947"/>
                    <a:pt x="135162" y="594094"/>
                  </a:cubicBezTo>
                  <a:cubicBezTo>
                    <a:pt x="138930" y="587242"/>
                    <a:pt x="143727" y="582445"/>
                    <a:pt x="149551" y="579705"/>
                  </a:cubicBezTo>
                  <a:cubicBezTo>
                    <a:pt x="155376" y="576964"/>
                    <a:pt x="162399" y="575593"/>
                    <a:pt x="170622" y="575593"/>
                  </a:cubicBezTo>
                  <a:lnTo>
                    <a:pt x="286769" y="575593"/>
                  </a:lnTo>
                  <a:cubicBezTo>
                    <a:pt x="326512" y="575593"/>
                    <a:pt x="361801" y="570968"/>
                    <a:pt x="392636" y="561717"/>
                  </a:cubicBezTo>
                  <a:cubicBezTo>
                    <a:pt x="423472" y="552467"/>
                    <a:pt x="449339" y="539276"/>
                    <a:pt x="470239" y="522145"/>
                  </a:cubicBezTo>
                  <a:cubicBezTo>
                    <a:pt x="491138" y="505014"/>
                    <a:pt x="507070" y="484286"/>
                    <a:pt x="518033" y="459961"/>
                  </a:cubicBezTo>
                  <a:cubicBezTo>
                    <a:pt x="528997" y="435635"/>
                    <a:pt x="534479" y="408740"/>
                    <a:pt x="534479" y="379275"/>
                  </a:cubicBezTo>
                  <a:cubicBezTo>
                    <a:pt x="534479" y="356662"/>
                    <a:pt x="530710" y="335249"/>
                    <a:pt x="523173" y="315035"/>
                  </a:cubicBezTo>
                  <a:cubicBezTo>
                    <a:pt x="515635" y="294820"/>
                    <a:pt x="504500" y="277347"/>
                    <a:pt x="489768" y="262615"/>
                  </a:cubicBezTo>
                  <a:cubicBezTo>
                    <a:pt x="475035" y="247882"/>
                    <a:pt x="456020" y="236233"/>
                    <a:pt x="432722" y="227668"/>
                  </a:cubicBezTo>
                  <a:cubicBezTo>
                    <a:pt x="409425" y="219102"/>
                    <a:pt x="382015" y="214820"/>
                    <a:pt x="350495" y="214820"/>
                  </a:cubicBezTo>
                  <a:cubicBezTo>
                    <a:pt x="314863" y="214820"/>
                    <a:pt x="281287" y="220130"/>
                    <a:pt x="249766" y="230751"/>
                  </a:cubicBezTo>
                  <a:cubicBezTo>
                    <a:pt x="218246" y="241372"/>
                    <a:pt x="189980" y="253021"/>
                    <a:pt x="164969" y="265698"/>
                  </a:cubicBezTo>
                  <a:cubicBezTo>
                    <a:pt x="139958" y="278375"/>
                    <a:pt x="118716" y="290195"/>
                    <a:pt x="101243" y="301159"/>
                  </a:cubicBezTo>
                  <a:cubicBezTo>
                    <a:pt x="83769" y="312122"/>
                    <a:pt x="70921" y="317604"/>
                    <a:pt x="62699" y="317604"/>
                  </a:cubicBezTo>
                  <a:cubicBezTo>
                    <a:pt x="57217" y="317604"/>
                    <a:pt x="52420" y="316405"/>
                    <a:pt x="48309" y="314007"/>
                  </a:cubicBezTo>
                  <a:cubicBezTo>
                    <a:pt x="44197" y="311608"/>
                    <a:pt x="40771" y="306983"/>
                    <a:pt x="38030" y="300131"/>
                  </a:cubicBezTo>
                  <a:cubicBezTo>
                    <a:pt x="35289" y="293279"/>
                    <a:pt x="33234" y="283343"/>
                    <a:pt x="31863" y="270323"/>
                  </a:cubicBezTo>
                  <a:cubicBezTo>
                    <a:pt x="30493" y="257304"/>
                    <a:pt x="29808" y="240516"/>
                    <a:pt x="29808" y="219959"/>
                  </a:cubicBezTo>
                  <a:cubicBezTo>
                    <a:pt x="29808" y="202828"/>
                    <a:pt x="30150" y="188610"/>
                    <a:pt x="30835" y="177303"/>
                  </a:cubicBezTo>
                  <a:cubicBezTo>
                    <a:pt x="31521" y="165997"/>
                    <a:pt x="32891" y="156575"/>
                    <a:pt x="34947" y="149038"/>
                  </a:cubicBezTo>
                  <a:cubicBezTo>
                    <a:pt x="37002" y="141500"/>
                    <a:pt x="39572" y="134991"/>
                    <a:pt x="42656" y="129509"/>
                  </a:cubicBezTo>
                  <a:cubicBezTo>
                    <a:pt x="45739" y="124027"/>
                    <a:pt x="50707" y="118031"/>
                    <a:pt x="57559" y="111521"/>
                  </a:cubicBezTo>
                  <a:cubicBezTo>
                    <a:pt x="64412" y="105012"/>
                    <a:pt x="78459" y="95247"/>
                    <a:pt x="99701" y="82228"/>
                  </a:cubicBezTo>
                  <a:cubicBezTo>
                    <a:pt x="120943" y="69209"/>
                    <a:pt x="147667" y="56532"/>
                    <a:pt x="179873" y="44198"/>
                  </a:cubicBezTo>
                  <a:cubicBezTo>
                    <a:pt x="212079" y="31863"/>
                    <a:pt x="249252" y="21414"/>
                    <a:pt x="291394" y="12848"/>
                  </a:cubicBezTo>
                  <a:cubicBezTo>
                    <a:pt x="333535" y="4283"/>
                    <a:pt x="379275" y="0"/>
                    <a:pt x="428611" y="0"/>
                  </a:cubicBezTo>
                  <a:close/>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34290" rIns="205740" bIns="68580" numCol="1" spcCol="0" rtlCol="0" fromWordArt="0" anchor="b" anchorCtr="0" forceAA="0" compatLnSpc="1">
              <a:prstTxWarp prst="textNoShape">
                <a:avLst/>
              </a:prstTxWarp>
              <a:noAutofit/>
            </a:bodyPr>
            <a:lstStyle/>
            <a:p>
              <a:pPr algn="just">
                <a:spcAft>
                  <a:spcPts val="450"/>
                </a:spcAft>
              </a:pPr>
              <a:endParaRPr lang="en-US" sz="1050" noProof="1">
                <a:solidFill>
                  <a:schemeClr val="tx1">
                    <a:lumMod val="50000"/>
                    <a:lumOff val="50000"/>
                  </a:schemeClr>
                </a:solidFill>
              </a:endParaRPr>
            </a:p>
          </p:txBody>
        </p:sp>
        <p:sp>
          <p:nvSpPr>
            <p:cNvPr id="6" name="Rectangle 5"/>
            <p:cNvSpPr/>
            <p:nvPr/>
          </p:nvSpPr>
          <p:spPr>
            <a:xfrm>
              <a:off x="5519515" y="1414490"/>
              <a:ext cx="1333946" cy="415498"/>
            </a:xfrm>
            <a:prstGeom prst="rect">
              <a:avLst/>
            </a:prstGeom>
          </p:spPr>
          <p:txBody>
            <a:bodyPr wrap="square">
              <a:spAutoFit/>
            </a:bodyPr>
            <a:lstStyle/>
            <a:p>
              <a:pPr algn="ctr"/>
              <a:r>
                <a:rPr lang="en-US" sz="1000" b="1" dirty="0"/>
                <a:t>Hundreds/thousands of nodes</a:t>
              </a:r>
              <a:endParaRPr lang="en-IN" sz="1000" b="1" dirty="0"/>
            </a:p>
          </p:txBody>
        </p:sp>
      </p:grpSp>
      <p:grpSp>
        <p:nvGrpSpPr>
          <p:cNvPr id="23" name="Group 22"/>
          <p:cNvGrpSpPr/>
          <p:nvPr/>
        </p:nvGrpSpPr>
        <p:grpSpPr>
          <a:xfrm>
            <a:off x="6441134" y="3359075"/>
            <a:ext cx="2073601" cy="892289"/>
            <a:chOff x="5205521" y="3206677"/>
            <a:chExt cx="1891229" cy="892289"/>
          </a:xfrm>
        </p:grpSpPr>
        <p:sp>
          <p:nvSpPr>
            <p:cNvPr id="18" name="Freeform: Shape 35">
              <a:extLst>
                <a:ext uri="{FF2B5EF4-FFF2-40B4-BE49-F238E27FC236}">
                  <a16:creationId xmlns:a16="http://schemas.microsoft.com/office/drawing/2014/main" id="{FC96883E-332F-458E-B014-DA5E09DC9B35}"/>
                </a:ext>
              </a:extLst>
            </p:cNvPr>
            <p:cNvSpPr/>
            <p:nvPr/>
          </p:nvSpPr>
          <p:spPr>
            <a:xfrm>
              <a:off x="5205521" y="3206677"/>
              <a:ext cx="1759300" cy="892289"/>
            </a:xfrm>
            <a:custGeom>
              <a:avLst/>
              <a:gdLst>
                <a:gd name="connsiteX0" fmla="*/ 566342 w 2646698"/>
                <a:gd name="connsiteY0" fmla="*/ 233320 h 1342364"/>
                <a:gd name="connsiteX1" fmla="*/ 215847 w 2646698"/>
                <a:gd name="connsiteY1" fmla="*/ 844888 h 1342364"/>
                <a:gd name="connsiteX2" fmla="*/ 568397 w 2646698"/>
                <a:gd name="connsiteY2" fmla="*/ 844888 h 1342364"/>
                <a:gd name="connsiteX3" fmla="*/ 568397 w 2646698"/>
                <a:gd name="connsiteY3" fmla="*/ 233320 h 1342364"/>
                <a:gd name="connsiteX4" fmla="*/ 637263 w 2646698"/>
                <a:gd name="connsiteY4" fmla="*/ 0 h 1342364"/>
                <a:gd name="connsiteX5" fmla="*/ 726685 w 2646698"/>
                <a:gd name="connsiteY5" fmla="*/ 2569 h 1342364"/>
                <a:gd name="connsiteX6" fmla="*/ 785786 w 2646698"/>
                <a:gd name="connsiteY6" fmla="*/ 10792 h 1342364"/>
                <a:gd name="connsiteX7" fmla="*/ 818163 w 2646698"/>
                <a:gd name="connsiteY7" fmla="*/ 24668 h 1342364"/>
                <a:gd name="connsiteX8" fmla="*/ 828442 w 2646698"/>
                <a:gd name="connsiteY8" fmla="*/ 44197 h 1342364"/>
                <a:gd name="connsiteX9" fmla="*/ 828442 w 2646698"/>
                <a:gd name="connsiteY9" fmla="*/ 355126 h 1342364"/>
                <a:gd name="connsiteX10" fmla="*/ 2482741 w 2646698"/>
                <a:gd name="connsiteY10" fmla="*/ 355126 h 1342364"/>
                <a:gd name="connsiteX11" fmla="*/ 2646698 w 2646698"/>
                <a:gd name="connsiteY11" fmla="*/ 519083 h 1342364"/>
                <a:gd name="connsiteX12" fmla="*/ 2646698 w 2646698"/>
                <a:gd name="connsiteY12" fmla="*/ 1174893 h 1342364"/>
                <a:gd name="connsiteX13" fmla="*/ 2482741 w 2646698"/>
                <a:gd name="connsiteY13" fmla="*/ 1338850 h 1342364"/>
                <a:gd name="connsiteX14" fmla="*/ 765518 w 2646698"/>
                <a:gd name="connsiteY14" fmla="*/ 1338850 h 1342364"/>
                <a:gd name="connsiteX15" fmla="*/ 760604 w 2646698"/>
                <a:gd name="connsiteY15" fmla="*/ 1339795 h 1342364"/>
                <a:gd name="connsiteX16" fmla="*/ 696878 w 2646698"/>
                <a:gd name="connsiteY16" fmla="*/ 1342364 h 1342364"/>
                <a:gd name="connsiteX17" fmla="*/ 634693 w 2646698"/>
                <a:gd name="connsiteY17" fmla="*/ 1339795 h 1342364"/>
                <a:gd name="connsiteX18" fmla="*/ 594607 w 2646698"/>
                <a:gd name="connsiteY18" fmla="*/ 1332086 h 1342364"/>
                <a:gd name="connsiteX19" fmla="*/ 574050 w 2646698"/>
                <a:gd name="connsiteY19" fmla="*/ 1319238 h 1342364"/>
                <a:gd name="connsiteX20" fmla="*/ 568397 w 2646698"/>
                <a:gd name="connsiteY20" fmla="*/ 1301251 h 1342364"/>
                <a:gd name="connsiteX21" fmla="*/ 568397 w 2646698"/>
                <a:gd name="connsiteY21" fmla="*/ 1060735 h 1342364"/>
                <a:gd name="connsiteX22" fmla="*/ 59615 w 2646698"/>
                <a:gd name="connsiteY22" fmla="*/ 1060735 h 1342364"/>
                <a:gd name="connsiteX23" fmla="*/ 33919 w 2646698"/>
                <a:gd name="connsiteY23" fmla="*/ 1057138 h 1342364"/>
                <a:gd name="connsiteX24" fmla="*/ 14903 w 2646698"/>
                <a:gd name="connsiteY24" fmla="*/ 1040692 h 1342364"/>
                <a:gd name="connsiteX25" fmla="*/ 3597 w 2646698"/>
                <a:gd name="connsiteY25" fmla="*/ 1003690 h 1342364"/>
                <a:gd name="connsiteX26" fmla="*/ 0 w 2646698"/>
                <a:gd name="connsiteY26" fmla="*/ 939449 h 1342364"/>
                <a:gd name="connsiteX27" fmla="*/ 1541 w 2646698"/>
                <a:gd name="connsiteY27" fmla="*/ 882404 h 1342364"/>
                <a:gd name="connsiteX28" fmla="*/ 6681 w 2646698"/>
                <a:gd name="connsiteY28" fmla="*/ 838721 h 1342364"/>
                <a:gd name="connsiteX29" fmla="*/ 16959 w 2646698"/>
                <a:gd name="connsiteY29" fmla="*/ 801718 h 1342364"/>
                <a:gd name="connsiteX30" fmla="*/ 33919 w 2646698"/>
                <a:gd name="connsiteY30" fmla="*/ 764716 h 1342364"/>
                <a:gd name="connsiteX31" fmla="*/ 447112 w 2646698"/>
                <a:gd name="connsiteY31" fmla="*/ 35974 h 1342364"/>
                <a:gd name="connsiteX32" fmla="*/ 464585 w 2646698"/>
                <a:gd name="connsiteY32" fmla="*/ 20043 h 1342364"/>
                <a:gd name="connsiteX33" fmla="*/ 499018 w 2646698"/>
                <a:gd name="connsiteY33" fmla="*/ 8736 h 1342364"/>
                <a:gd name="connsiteX34" fmla="*/ 555035 w 2646698"/>
                <a:gd name="connsiteY34" fmla="*/ 2055 h 1342364"/>
                <a:gd name="connsiteX35" fmla="*/ 637263 w 2646698"/>
                <a:gd name="connsiteY35" fmla="*/ 0 h 1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46698" h="1342364">
                  <a:moveTo>
                    <a:pt x="566342" y="233320"/>
                  </a:moveTo>
                  <a:lnTo>
                    <a:pt x="215847" y="844888"/>
                  </a:lnTo>
                  <a:lnTo>
                    <a:pt x="568397" y="844888"/>
                  </a:lnTo>
                  <a:lnTo>
                    <a:pt x="568397" y="233320"/>
                  </a:lnTo>
                  <a:close/>
                  <a:moveTo>
                    <a:pt x="637263" y="0"/>
                  </a:moveTo>
                  <a:cubicBezTo>
                    <a:pt x="672210" y="0"/>
                    <a:pt x="702017" y="856"/>
                    <a:pt x="726685" y="2569"/>
                  </a:cubicBezTo>
                  <a:cubicBezTo>
                    <a:pt x="751354" y="4282"/>
                    <a:pt x="771054" y="7023"/>
                    <a:pt x="785786" y="10792"/>
                  </a:cubicBezTo>
                  <a:cubicBezTo>
                    <a:pt x="800519" y="14561"/>
                    <a:pt x="811311" y="19186"/>
                    <a:pt x="818163" y="24668"/>
                  </a:cubicBezTo>
                  <a:cubicBezTo>
                    <a:pt x="825016" y="30150"/>
                    <a:pt x="828442" y="36659"/>
                    <a:pt x="828442" y="44197"/>
                  </a:cubicBezTo>
                  <a:lnTo>
                    <a:pt x="828442" y="355126"/>
                  </a:lnTo>
                  <a:lnTo>
                    <a:pt x="2482741" y="355126"/>
                  </a:lnTo>
                  <a:cubicBezTo>
                    <a:pt x="2573292" y="355126"/>
                    <a:pt x="2646698" y="428532"/>
                    <a:pt x="2646698" y="519083"/>
                  </a:cubicBezTo>
                  <a:lnTo>
                    <a:pt x="2646698" y="1174893"/>
                  </a:lnTo>
                  <a:cubicBezTo>
                    <a:pt x="2646698" y="1265444"/>
                    <a:pt x="2573292" y="1338850"/>
                    <a:pt x="2482741" y="1338850"/>
                  </a:cubicBezTo>
                  <a:lnTo>
                    <a:pt x="765518" y="1338850"/>
                  </a:lnTo>
                  <a:lnTo>
                    <a:pt x="760604" y="1339795"/>
                  </a:lnTo>
                  <a:cubicBezTo>
                    <a:pt x="744159" y="1341508"/>
                    <a:pt x="722916" y="1342364"/>
                    <a:pt x="696878" y="1342364"/>
                  </a:cubicBezTo>
                  <a:cubicBezTo>
                    <a:pt x="672210" y="1342364"/>
                    <a:pt x="651481" y="1341508"/>
                    <a:pt x="634693" y="1339795"/>
                  </a:cubicBezTo>
                  <a:cubicBezTo>
                    <a:pt x="617905" y="1338082"/>
                    <a:pt x="604543" y="1335512"/>
                    <a:pt x="594607" y="1332086"/>
                  </a:cubicBezTo>
                  <a:cubicBezTo>
                    <a:pt x="584671" y="1328660"/>
                    <a:pt x="577819" y="1324377"/>
                    <a:pt x="574050" y="1319238"/>
                  </a:cubicBezTo>
                  <a:cubicBezTo>
                    <a:pt x="570282" y="1314099"/>
                    <a:pt x="568397" y="1308103"/>
                    <a:pt x="568397" y="1301251"/>
                  </a:cubicBezTo>
                  <a:lnTo>
                    <a:pt x="568397" y="1060735"/>
                  </a:lnTo>
                  <a:lnTo>
                    <a:pt x="59615" y="1060735"/>
                  </a:lnTo>
                  <a:cubicBezTo>
                    <a:pt x="50021" y="1060735"/>
                    <a:pt x="41456" y="1059536"/>
                    <a:pt x="33919" y="1057138"/>
                  </a:cubicBezTo>
                  <a:cubicBezTo>
                    <a:pt x="26381" y="1054739"/>
                    <a:pt x="20043" y="1049257"/>
                    <a:pt x="14903" y="1040692"/>
                  </a:cubicBezTo>
                  <a:cubicBezTo>
                    <a:pt x="9764" y="1032127"/>
                    <a:pt x="5995" y="1019792"/>
                    <a:pt x="3597" y="1003690"/>
                  </a:cubicBezTo>
                  <a:cubicBezTo>
                    <a:pt x="1199" y="987587"/>
                    <a:pt x="0" y="966173"/>
                    <a:pt x="0" y="939449"/>
                  </a:cubicBezTo>
                  <a:cubicBezTo>
                    <a:pt x="0" y="917522"/>
                    <a:pt x="514" y="898507"/>
                    <a:pt x="1541" y="882404"/>
                  </a:cubicBezTo>
                  <a:cubicBezTo>
                    <a:pt x="2569" y="866301"/>
                    <a:pt x="4282" y="851740"/>
                    <a:pt x="6681" y="838721"/>
                  </a:cubicBezTo>
                  <a:cubicBezTo>
                    <a:pt x="9079" y="825701"/>
                    <a:pt x="12505" y="813367"/>
                    <a:pt x="16959" y="801718"/>
                  </a:cubicBezTo>
                  <a:cubicBezTo>
                    <a:pt x="21413" y="790069"/>
                    <a:pt x="27066" y="777735"/>
                    <a:pt x="33919" y="764716"/>
                  </a:cubicBezTo>
                  <a:lnTo>
                    <a:pt x="447112" y="35974"/>
                  </a:lnTo>
                  <a:cubicBezTo>
                    <a:pt x="450538" y="29807"/>
                    <a:pt x="456362" y="24497"/>
                    <a:pt x="464585" y="20043"/>
                  </a:cubicBezTo>
                  <a:cubicBezTo>
                    <a:pt x="472808" y="15589"/>
                    <a:pt x="484285" y="11820"/>
                    <a:pt x="499018" y="8736"/>
                  </a:cubicBezTo>
                  <a:cubicBezTo>
                    <a:pt x="513750" y="5653"/>
                    <a:pt x="532423" y="3426"/>
                    <a:pt x="555035" y="2055"/>
                  </a:cubicBezTo>
                  <a:cubicBezTo>
                    <a:pt x="577648" y="685"/>
                    <a:pt x="605057" y="0"/>
                    <a:pt x="637263" y="0"/>
                  </a:cubicBezTo>
                  <a:close/>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34290" rIns="205740" bIns="68580" numCol="1" spcCol="0" rtlCol="0" fromWordArt="0" anchor="b" anchorCtr="0" forceAA="0" compatLnSpc="1">
              <a:prstTxWarp prst="textNoShape">
                <a:avLst/>
              </a:prstTxWarp>
              <a:noAutofit/>
            </a:bodyPr>
            <a:lstStyle/>
            <a:p>
              <a:pPr algn="just">
                <a:spcAft>
                  <a:spcPts val="450"/>
                </a:spcAft>
              </a:pPr>
              <a:endParaRPr lang="en-US" sz="1050" noProof="1">
                <a:solidFill>
                  <a:schemeClr val="tx1">
                    <a:lumMod val="50000"/>
                    <a:lumOff val="50000"/>
                  </a:schemeClr>
                </a:solidFill>
              </a:endParaRPr>
            </a:p>
          </p:txBody>
        </p:sp>
        <p:sp>
          <p:nvSpPr>
            <p:cNvPr id="10" name="Rectangle 9"/>
            <p:cNvSpPr/>
            <p:nvPr/>
          </p:nvSpPr>
          <p:spPr>
            <a:xfrm>
              <a:off x="5491393" y="3473212"/>
              <a:ext cx="1605357" cy="600164"/>
            </a:xfrm>
            <a:prstGeom prst="rect">
              <a:avLst/>
            </a:prstGeom>
          </p:spPr>
          <p:txBody>
            <a:bodyPr wrap="square">
              <a:spAutoFit/>
            </a:bodyPr>
            <a:lstStyle/>
            <a:p>
              <a:pPr algn="ctr"/>
              <a:r>
                <a:rPr lang="en-US" sz="1100" b="1" dirty="0"/>
                <a:t>Portability across heterogeneous hardware/software</a:t>
              </a:r>
              <a:endParaRPr lang="en-IN" sz="1100" b="1" dirty="0"/>
            </a:p>
          </p:txBody>
        </p:sp>
      </p:grpSp>
      <p:sp>
        <p:nvSpPr>
          <p:cNvPr id="22" name="Rectangle 21"/>
          <p:cNvSpPr/>
          <p:nvPr/>
        </p:nvSpPr>
        <p:spPr>
          <a:xfrm>
            <a:off x="4117580" y="997836"/>
            <a:ext cx="4232396" cy="369332"/>
          </a:xfrm>
          <a:prstGeom prst="rect">
            <a:avLst/>
          </a:prstGeom>
        </p:spPr>
        <p:txBody>
          <a:bodyPr wrap="square">
            <a:spAutoFit/>
          </a:bodyPr>
          <a:lstStyle/>
          <a:p>
            <a:r>
              <a:rPr lang="en-US" sz="1800" b="1" dirty="0">
                <a:effectLst>
                  <a:outerShdw blurRad="38100" dist="38100" dir="2700000" algn="tl">
                    <a:srgbClr val="000000">
                      <a:alpha val="43137"/>
                    </a:srgbClr>
                  </a:outerShdw>
                </a:effectLst>
              </a:rPr>
              <a:t>Factors involved in the design of HDFS:</a:t>
            </a:r>
            <a:endParaRPr lang="en-IN" sz="1800" b="1" dirty="0">
              <a:effectLst>
                <a:outerShdw blurRad="38100" dist="38100" dir="2700000" algn="tl">
                  <a:srgbClr val="000000">
                    <a:alpha val="43137"/>
                  </a:srgbClr>
                </a:outerShdw>
              </a:effectLst>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990" y="2354289"/>
            <a:ext cx="1207545" cy="1207545"/>
          </a:xfrm>
          <a:prstGeom prst="rect">
            <a:avLst/>
          </a:prstGeom>
        </p:spPr>
      </p:pic>
    </p:spTree>
    <p:extLst>
      <p:ext uri="{BB962C8B-B14F-4D97-AF65-F5344CB8AC3E}">
        <p14:creationId xmlns:p14="http://schemas.microsoft.com/office/powerpoint/2010/main" val="674648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Approach to Meet HDFS Design Goals</a:t>
            </a:r>
            <a:endParaRPr lang="en-US" sz="2400" b="1" dirty="0">
              <a:solidFill>
                <a:schemeClr val="tx1">
                  <a:lumMod val="75000"/>
                  <a:lumOff val="25000"/>
                </a:schemeClr>
              </a:solidFill>
            </a:endParaRPr>
          </a:p>
        </p:txBody>
      </p:sp>
      <p:sp>
        <p:nvSpPr>
          <p:cNvPr id="8" name="Rectangle 7"/>
          <p:cNvSpPr/>
          <p:nvPr/>
        </p:nvSpPr>
        <p:spPr>
          <a:xfrm>
            <a:off x="472328" y="1154387"/>
            <a:ext cx="6169772" cy="369332"/>
          </a:xfrm>
          <a:prstGeom prst="rect">
            <a:avLst/>
          </a:prstGeom>
        </p:spPr>
        <p:txBody>
          <a:bodyPr wrap="square">
            <a:spAutoFit/>
          </a:bodyPr>
          <a:lstStyle/>
          <a:p>
            <a:r>
              <a:rPr lang="en-US" sz="1800" b="1" dirty="0">
                <a:effectLst>
                  <a:outerShdw blurRad="38100" dist="38100" dir="2700000" algn="tl">
                    <a:srgbClr val="000000">
                      <a:alpha val="43137"/>
                    </a:srgbClr>
                  </a:outerShdw>
                </a:effectLst>
              </a:rPr>
              <a:t>How was the design of HDFS altered to meet its design goals?</a:t>
            </a:r>
            <a:endParaRPr lang="en-IN" sz="1800" b="1"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4822" y="2641894"/>
            <a:ext cx="920650" cy="920650"/>
          </a:xfrm>
          <a:prstGeom prst="rect">
            <a:avLst/>
          </a:prstGeom>
          <a:effectLst>
            <a:outerShdw blurRad="50800" dist="38100" dir="2700000" algn="tl" rotWithShape="0">
              <a:prstClr val="black">
                <a:alpha val="40000"/>
              </a:prstClr>
            </a:outerShdw>
          </a:effectLst>
        </p:spPr>
      </p:pic>
      <p:grpSp>
        <p:nvGrpSpPr>
          <p:cNvPr id="13" name="Group 12"/>
          <p:cNvGrpSpPr/>
          <p:nvPr/>
        </p:nvGrpSpPr>
        <p:grpSpPr>
          <a:xfrm>
            <a:off x="1060046" y="1715564"/>
            <a:ext cx="4523997" cy="730610"/>
            <a:chOff x="1019355" y="2911791"/>
            <a:chExt cx="4523997" cy="730610"/>
          </a:xfrm>
        </p:grpSpPr>
        <p:sp>
          <p:nvSpPr>
            <p:cNvPr id="12" name="Rounded Rectangle 11"/>
            <p:cNvSpPr/>
            <p:nvPr/>
          </p:nvSpPr>
          <p:spPr>
            <a:xfrm>
              <a:off x="1118113" y="3003547"/>
              <a:ext cx="4425239" cy="63885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10" name="Rectangle 9"/>
            <p:cNvSpPr/>
            <p:nvPr/>
          </p:nvSpPr>
          <p:spPr>
            <a:xfrm>
              <a:off x="1019355" y="2911791"/>
              <a:ext cx="4523995" cy="646331"/>
            </a:xfrm>
            <a:prstGeom prst="rect">
              <a:avLst/>
            </a:prstGeom>
          </p:spPr>
          <p:txBody>
            <a:bodyPr wrap="none">
              <a:spAutoFit/>
            </a:bodyPr>
            <a:lstStyle/>
            <a:p>
              <a:pPr>
                <a:lnSpc>
                  <a:spcPct val="300000"/>
                </a:lnSpc>
              </a:pPr>
              <a:r>
                <a:rPr lang="en-US" sz="1200" b="1" dirty="0"/>
                <a:t>	Simplified Coherency Model:</a:t>
              </a:r>
              <a:r>
                <a:rPr lang="en-US" sz="1200" dirty="0"/>
                <a:t> Write once read many times</a:t>
              </a:r>
            </a:p>
          </p:txBody>
        </p:sp>
      </p:grpSp>
      <p:grpSp>
        <p:nvGrpSpPr>
          <p:cNvPr id="18" name="Group 17"/>
          <p:cNvGrpSpPr/>
          <p:nvPr/>
        </p:nvGrpSpPr>
        <p:grpSpPr>
          <a:xfrm>
            <a:off x="1158802" y="3879160"/>
            <a:ext cx="4425239" cy="670774"/>
            <a:chOff x="2489721" y="3543067"/>
            <a:chExt cx="4425239" cy="670774"/>
          </a:xfrm>
        </p:grpSpPr>
        <p:sp>
          <p:nvSpPr>
            <p:cNvPr id="14" name="Rounded Rectangle 13"/>
            <p:cNvSpPr/>
            <p:nvPr/>
          </p:nvSpPr>
          <p:spPr>
            <a:xfrm>
              <a:off x="2489721" y="3574987"/>
              <a:ext cx="4425239" cy="63885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17" name="Rectangle 16"/>
            <p:cNvSpPr/>
            <p:nvPr/>
          </p:nvSpPr>
          <p:spPr>
            <a:xfrm>
              <a:off x="3073371" y="3543067"/>
              <a:ext cx="3445239" cy="548483"/>
            </a:xfrm>
            <a:prstGeom prst="rect">
              <a:avLst/>
            </a:prstGeom>
          </p:spPr>
          <p:txBody>
            <a:bodyPr wrap="none">
              <a:spAutoFit/>
            </a:bodyPr>
            <a:lstStyle/>
            <a:p>
              <a:pPr>
                <a:lnSpc>
                  <a:spcPct val="300000"/>
                </a:lnSpc>
              </a:pPr>
              <a:r>
                <a:rPr lang="en-US" sz="1200" b="1" dirty="0"/>
                <a:t>Data Replication:</a:t>
              </a:r>
              <a:r>
                <a:rPr lang="en-US" sz="1200" dirty="0"/>
                <a:t> Helps in handling hardware failure</a:t>
              </a:r>
              <a:endParaRPr lang="en-IN" sz="1200" dirty="0"/>
            </a:p>
          </p:txBody>
        </p:sp>
      </p:grpSp>
      <p:grpSp>
        <p:nvGrpSpPr>
          <p:cNvPr id="20" name="Group 19"/>
          <p:cNvGrpSpPr/>
          <p:nvPr/>
        </p:nvGrpSpPr>
        <p:grpSpPr>
          <a:xfrm>
            <a:off x="1158803" y="2776474"/>
            <a:ext cx="4425239" cy="638854"/>
            <a:chOff x="2216861" y="3456810"/>
            <a:chExt cx="4425239" cy="638854"/>
          </a:xfrm>
        </p:grpSpPr>
        <p:sp>
          <p:nvSpPr>
            <p:cNvPr id="15" name="Rounded Rectangle 14"/>
            <p:cNvSpPr/>
            <p:nvPr/>
          </p:nvSpPr>
          <p:spPr>
            <a:xfrm>
              <a:off x="2216861" y="3456810"/>
              <a:ext cx="4425239" cy="63885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19" name="Rectangle 18"/>
            <p:cNvSpPr/>
            <p:nvPr/>
          </p:nvSpPr>
          <p:spPr>
            <a:xfrm>
              <a:off x="2800510" y="3548628"/>
              <a:ext cx="3802261" cy="461665"/>
            </a:xfrm>
            <a:prstGeom prst="rect">
              <a:avLst/>
            </a:prstGeom>
          </p:spPr>
          <p:txBody>
            <a:bodyPr wrap="square">
              <a:spAutoFit/>
            </a:bodyPr>
            <a:lstStyle/>
            <a:p>
              <a:r>
                <a:rPr lang="en-US" sz="1200" b="1" dirty="0"/>
                <a:t>Move Computation Close to Data:</a:t>
              </a:r>
              <a:r>
                <a:rPr lang="en-US" sz="1200" dirty="0"/>
                <a:t> Not moving data around and hence improving efficiency</a:t>
              </a:r>
              <a:endParaRPr lang="en-IN" sz="1200" dirty="0"/>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285" y="1822080"/>
            <a:ext cx="563013" cy="5630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46" y="3935110"/>
            <a:ext cx="646744" cy="64674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712" y="2797037"/>
            <a:ext cx="664687" cy="664687"/>
          </a:xfrm>
          <a:prstGeom prst="rect">
            <a:avLst/>
          </a:prstGeom>
        </p:spPr>
      </p:pic>
    </p:spTree>
    <p:extLst>
      <p:ext uri="{BB962C8B-B14F-4D97-AF65-F5344CB8AC3E}">
        <p14:creationId xmlns:p14="http://schemas.microsoft.com/office/powerpoint/2010/main" val="2492293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1498059" y="2173152"/>
            <a:ext cx="5943600" cy="576956"/>
          </a:xfrm>
        </p:spPr>
        <p:txBody>
          <a:bodyPr anchor="ctr"/>
          <a:lstStyle/>
          <a:p>
            <a:pPr algn="ctr"/>
            <a:r>
              <a:rPr lang="en-US" sz="3800" dirty="0">
                <a:solidFill>
                  <a:schemeClr val="tx1">
                    <a:lumMod val="75000"/>
                    <a:lumOff val="25000"/>
                  </a:schemeClr>
                </a:solidFill>
              </a:rPr>
              <a:t>HDFS: Why have another file system?</a:t>
            </a:r>
          </a:p>
        </p:txBody>
      </p:sp>
    </p:spTree>
    <p:extLst>
      <p:ext uri="{BB962C8B-B14F-4D97-AF65-F5344CB8AC3E}">
        <p14:creationId xmlns:p14="http://schemas.microsoft.com/office/powerpoint/2010/main" val="4269531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sz="2400" b="1" dirty="0">
                <a:solidFill>
                  <a:schemeClr val="tx1">
                    <a:lumMod val="75000"/>
                    <a:lumOff val="25000"/>
                  </a:schemeClr>
                </a:solidFill>
              </a:rPr>
              <a:t>Need for HDFS</a:t>
            </a:r>
            <a:endParaRPr lang="en-US" sz="2400" b="1" dirty="0">
              <a:solidFill>
                <a:schemeClr val="tx1">
                  <a:lumMod val="75000"/>
                  <a:lumOff val="25000"/>
                </a:schemeClr>
              </a:solidFill>
            </a:endParaRPr>
          </a:p>
        </p:txBody>
      </p:sp>
      <p:grpSp>
        <p:nvGrpSpPr>
          <p:cNvPr id="8" name="Group 7"/>
          <p:cNvGrpSpPr/>
          <p:nvPr/>
        </p:nvGrpSpPr>
        <p:grpSpPr>
          <a:xfrm>
            <a:off x="5193170" y="2032742"/>
            <a:ext cx="2841907" cy="2644876"/>
            <a:chOff x="4800979" y="2032742"/>
            <a:chExt cx="2841907" cy="2644876"/>
          </a:xfrm>
        </p:grpSpPr>
        <p:sp>
          <p:nvSpPr>
            <p:cNvPr id="21" name="Rounded Rectangle 20"/>
            <p:cNvSpPr/>
            <p:nvPr/>
          </p:nvSpPr>
          <p:spPr>
            <a:xfrm>
              <a:off x="4800979" y="2032742"/>
              <a:ext cx="2759841" cy="2644876"/>
            </a:xfrm>
            <a:prstGeom prst="round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5155576" y="4285332"/>
              <a:ext cx="1939276" cy="253916"/>
            </a:xfrm>
            <a:prstGeom prst="rect">
              <a:avLst/>
            </a:prstGeom>
            <a:noFill/>
          </p:spPr>
          <p:txBody>
            <a:bodyPr wrap="square" rtlCol="0">
              <a:spAutoFit/>
            </a:bodyPr>
            <a:lstStyle/>
            <a:p>
              <a:r>
                <a:rPr lang="en-US" sz="1050" dirty="0"/>
                <a:t>Reads </a:t>
              </a:r>
              <a:r>
                <a:rPr lang="en-US" sz="1050" b="1" dirty="0"/>
                <a:t>1 TB </a:t>
              </a:r>
              <a:r>
                <a:rPr lang="en-US" sz="1050" dirty="0"/>
                <a:t>data in </a:t>
              </a:r>
              <a:r>
                <a:rPr lang="en-US" sz="1050" b="1" dirty="0"/>
                <a:t>4.3 minutes</a:t>
              </a:r>
              <a:r>
                <a:rPr lang="en-US" sz="1050" dirty="0"/>
                <a:t>!</a:t>
              </a:r>
              <a:endParaRPr lang="en-IN" sz="105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638" y="2555605"/>
              <a:ext cx="832694" cy="832694"/>
            </a:xfrm>
            <a:prstGeom prst="rect">
              <a:avLst/>
            </a:prstGeom>
            <a:effectLst>
              <a:outerShdw blurRad="50800" dist="38100" dir="5400000" algn="t" rotWithShape="0">
                <a:prstClr val="black">
                  <a:alpha val="40000"/>
                </a:prstClr>
              </a:outerShdw>
            </a:effectLst>
          </p:spPr>
        </p:pic>
        <p:sp>
          <p:nvSpPr>
            <p:cNvPr id="15" name="TextBox 14"/>
            <p:cNvSpPr txBox="1"/>
            <p:nvPr/>
          </p:nvSpPr>
          <p:spPr>
            <a:xfrm>
              <a:off x="6653648" y="2801463"/>
              <a:ext cx="989238" cy="369332"/>
            </a:xfrm>
            <a:prstGeom prst="rect">
              <a:avLst/>
            </a:prstGeom>
            <a:noFill/>
          </p:spPr>
          <p:txBody>
            <a:bodyPr wrap="square" rtlCol="0">
              <a:spAutoFit/>
            </a:bodyPr>
            <a:lstStyle/>
            <a:p>
              <a:r>
                <a:rPr lang="en-US" sz="1800" b="1" dirty="0">
                  <a:solidFill>
                    <a:srgbClr val="59585E"/>
                  </a:solidFill>
                  <a:effectLst>
                    <a:outerShdw blurRad="38100" dist="38100" dir="2700000" algn="tl">
                      <a:srgbClr val="000000">
                        <a:alpha val="43137"/>
                      </a:srgbClr>
                    </a:outerShdw>
                  </a:effectLst>
                </a:rPr>
                <a:t>X 10</a:t>
              </a:r>
              <a:endParaRPr lang="en-IN" sz="1800" b="1" dirty="0">
                <a:solidFill>
                  <a:srgbClr val="59585E"/>
                </a:solidFill>
                <a:effectLst>
                  <a:outerShdw blurRad="38100" dist="38100" dir="2700000" algn="tl">
                    <a:srgbClr val="000000">
                      <a:alpha val="43137"/>
                    </a:srgbClr>
                  </a:outerShdw>
                </a:effectLst>
              </a:endParaRPr>
            </a:p>
          </p:txBody>
        </p:sp>
        <p:sp>
          <p:nvSpPr>
            <p:cNvPr id="17" name="TextBox 16"/>
            <p:cNvSpPr txBox="1"/>
            <p:nvPr/>
          </p:nvSpPr>
          <p:spPr>
            <a:xfrm>
              <a:off x="5173447" y="3636760"/>
              <a:ext cx="1863076" cy="400110"/>
            </a:xfrm>
            <a:prstGeom prst="rect">
              <a:avLst/>
            </a:prstGeom>
            <a:noFill/>
            <a:ln w="28575">
              <a:solidFill>
                <a:schemeClr val="accent1"/>
              </a:solidFill>
              <a:prstDash val="sysDash"/>
            </a:ln>
          </p:spPr>
          <p:txBody>
            <a:bodyPr wrap="square" rtlCol="0">
              <a:spAutoFit/>
            </a:bodyPr>
            <a:lstStyle/>
            <a:p>
              <a:pPr algn="ctr"/>
              <a:r>
                <a:rPr lang="en-US" sz="1000" dirty="0"/>
                <a:t>10 Servers</a:t>
              </a:r>
            </a:p>
            <a:p>
              <a:pPr algn="ctr"/>
              <a:r>
                <a:rPr lang="en-US" sz="1000" dirty="0"/>
                <a:t>4 I/O Channels</a:t>
              </a:r>
              <a:r>
                <a:rPr lang="en-IN" sz="1000" dirty="0"/>
                <a:t> (100 MB/s)</a:t>
              </a:r>
              <a:endParaRPr lang="en-US" sz="1000" dirty="0"/>
            </a:p>
          </p:txBody>
        </p:sp>
        <p:sp>
          <p:nvSpPr>
            <p:cNvPr id="2" name="TextBox 1"/>
            <p:cNvSpPr txBox="1"/>
            <p:nvPr/>
          </p:nvSpPr>
          <p:spPr>
            <a:xfrm>
              <a:off x="5350839" y="2242694"/>
              <a:ext cx="1548751" cy="253916"/>
            </a:xfrm>
            <a:prstGeom prst="rect">
              <a:avLst/>
            </a:prstGeom>
            <a:noFill/>
          </p:spPr>
          <p:txBody>
            <a:bodyPr wrap="square" rtlCol="0">
              <a:spAutoFit/>
            </a:bodyPr>
            <a:lstStyle/>
            <a:p>
              <a:pPr algn="ctr"/>
              <a:r>
                <a:rPr lang="en-US" sz="1050" b="1" dirty="0">
                  <a:solidFill>
                    <a:srgbClr val="2B2B2E"/>
                  </a:solidFill>
                  <a:effectLst>
                    <a:outerShdw blurRad="38100" dist="38100" dir="2700000" algn="tl">
                      <a:srgbClr val="000000">
                        <a:alpha val="43137"/>
                      </a:srgbClr>
                    </a:outerShdw>
                  </a:effectLst>
                </a:rPr>
                <a:t>Distributed File System</a:t>
              </a:r>
              <a:endParaRPr lang="en-IN" sz="1050" b="1" dirty="0">
                <a:solidFill>
                  <a:srgbClr val="2B2B2E"/>
                </a:solidFill>
                <a:effectLst>
                  <a:outerShdw blurRad="38100" dist="38100" dir="2700000" algn="tl">
                    <a:srgbClr val="000000">
                      <a:alpha val="43137"/>
                    </a:srgbClr>
                  </a:outerShdw>
                </a:effectLst>
              </a:endParaRPr>
            </a:p>
          </p:txBody>
        </p:sp>
      </p:grpSp>
      <p:grpSp>
        <p:nvGrpSpPr>
          <p:cNvPr id="6" name="Group 5"/>
          <p:cNvGrpSpPr/>
          <p:nvPr/>
        </p:nvGrpSpPr>
        <p:grpSpPr>
          <a:xfrm>
            <a:off x="1199680" y="2032741"/>
            <a:ext cx="2759841" cy="2644877"/>
            <a:chOff x="1592180" y="2032741"/>
            <a:chExt cx="2759841" cy="2644877"/>
          </a:xfrm>
        </p:grpSpPr>
        <p:sp>
          <p:nvSpPr>
            <p:cNvPr id="3" name="Rounded Rectangle 2"/>
            <p:cNvSpPr/>
            <p:nvPr/>
          </p:nvSpPr>
          <p:spPr>
            <a:xfrm>
              <a:off x="1592180" y="2032741"/>
              <a:ext cx="2759841" cy="2644877"/>
            </a:xfrm>
            <a:prstGeom prst="round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2116761" y="4274644"/>
              <a:ext cx="1890812" cy="253916"/>
            </a:xfrm>
            <a:prstGeom prst="rect">
              <a:avLst/>
            </a:prstGeom>
            <a:noFill/>
          </p:spPr>
          <p:txBody>
            <a:bodyPr wrap="square" rtlCol="0">
              <a:spAutoFit/>
            </a:bodyPr>
            <a:lstStyle/>
            <a:p>
              <a:r>
                <a:rPr lang="en-US" sz="1050" dirty="0"/>
                <a:t>Reads </a:t>
              </a:r>
              <a:r>
                <a:rPr lang="en-US" sz="1050" b="1" dirty="0"/>
                <a:t>1 TB </a:t>
              </a:r>
              <a:r>
                <a:rPr lang="en-US" sz="1050" dirty="0"/>
                <a:t>data in </a:t>
              </a:r>
              <a:r>
                <a:rPr lang="en-US" sz="1050" b="1" dirty="0"/>
                <a:t>43 minutes</a:t>
              </a:r>
              <a:endParaRPr lang="en-IN" sz="1050" b="1"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54" y="2574593"/>
              <a:ext cx="832694" cy="832694"/>
            </a:xfrm>
            <a:prstGeom prst="rect">
              <a:avLst/>
            </a:prstGeom>
            <a:effectLst>
              <a:outerShdw blurRad="50800" dist="38100" dir="5400000" algn="t" rotWithShape="0">
                <a:prstClr val="black">
                  <a:alpha val="40000"/>
                </a:prstClr>
              </a:outerShdw>
            </a:effectLst>
          </p:spPr>
        </p:pic>
        <p:sp>
          <p:nvSpPr>
            <p:cNvPr id="16" name="TextBox 15"/>
            <p:cNvSpPr txBox="1"/>
            <p:nvPr/>
          </p:nvSpPr>
          <p:spPr>
            <a:xfrm>
              <a:off x="2041138" y="3652715"/>
              <a:ext cx="1861926" cy="400110"/>
            </a:xfrm>
            <a:prstGeom prst="rect">
              <a:avLst/>
            </a:prstGeom>
            <a:noFill/>
            <a:ln w="28575">
              <a:solidFill>
                <a:schemeClr val="accent1"/>
              </a:solidFill>
              <a:prstDash val="sysDash"/>
            </a:ln>
          </p:spPr>
          <p:txBody>
            <a:bodyPr wrap="square" rtlCol="0">
              <a:spAutoFit/>
            </a:bodyPr>
            <a:lstStyle/>
            <a:p>
              <a:pPr algn="ctr"/>
              <a:r>
                <a:rPr lang="en-US" sz="1000" dirty="0"/>
                <a:t>1 Server</a:t>
              </a:r>
            </a:p>
            <a:p>
              <a:pPr algn="ctr"/>
              <a:r>
                <a:rPr lang="en-US" sz="1000" dirty="0"/>
                <a:t>4 I/O Channels</a:t>
              </a:r>
              <a:r>
                <a:rPr lang="en-IN" sz="1000" dirty="0"/>
                <a:t> (100 MB/s)</a:t>
              </a:r>
              <a:endParaRPr lang="en-US" sz="1000" dirty="0"/>
            </a:p>
          </p:txBody>
        </p:sp>
        <p:sp>
          <p:nvSpPr>
            <p:cNvPr id="18" name="TextBox 17"/>
            <p:cNvSpPr txBox="1"/>
            <p:nvPr/>
          </p:nvSpPr>
          <p:spPr>
            <a:xfrm>
              <a:off x="2276013" y="2241808"/>
              <a:ext cx="1537254" cy="253916"/>
            </a:xfrm>
            <a:prstGeom prst="rect">
              <a:avLst/>
            </a:prstGeom>
            <a:noFill/>
          </p:spPr>
          <p:txBody>
            <a:bodyPr wrap="square" rtlCol="0">
              <a:spAutoFit/>
            </a:bodyPr>
            <a:lstStyle/>
            <a:p>
              <a:r>
                <a:rPr lang="en-US" sz="1050" b="1" dirty="0">
                  <a:solidFill>
                    <a:srgbClr val="2B2B2E"/>
                  </a:solidFill>
                  <a:effectLst>
                    <a:outerShdw blurRad="38100" dist="38100" dir="2700000" algn="tl">
                      <a:srgbClr val="000000">
                        <a:alpha val="43137"/>
                      </a:srgbClr>
                    </a:outerShdw>
                  </a:effectLst>
                </a:rPr>
                <a:t>Centralized File System</a:t>
              </a:r>
              <a:endParaRPr lang="en-IN" sz="1050" b="1" dirty="0">
                <a:solidFill>
                  <a:srgbClr val="2B2B2E"/>
                </a:solidFill>
                <a:effectLst>
                  <a:outerShdw blurRad="38100" dist="38100" dir="2700000" algn="tl">
                    <a:srgbClr val="000000">
                      <a:alpha val="43137"/>
                    </a:srgbClr>
                  </a:outerShdw>
                </a:effectLst>
              </a:endParaRPr>
            </a:p>
          </p:txBody>
        </p:sp>
      </p:grpSp>
      <p:sp>
        <p:nvSpPr>
          <p:cNvPr id="19" name="Rectangle 18"/>
          <p:cNvSpPr/>
          <p:nvPr/>
        </p:nvSpPr>
        <p:spPr>
          <a:xfrm>
            <a:off x="1271385" y="1111840"/>
            <a:ext cx="6961498" cy="577081"/>
          </a:xfrm>
          <a:prstGeom prst="rect">
            <a:avLst/>
          </a:prstGeom>
        </p:spPr>
        <p:txBody>
          <a:bodyPr wrap="square">
            <a:spAutoFit/>
          </a:bodyPr>
          <a:lstStyle/>
          <a:p>
            <a:pPr marL="285750" indent="-285750">
              <a:lnSpc>
                <a:spcPct val="150000"/>
              </a:lnSpc>
              <a:buFont typeface="Arial" panose="020B0604020202020204" pitchFamily="34" charset="0"/>
              <a:buChar char="•"/>
            </a:pPr>
            <a:r>
              <a:rPr lang="en-US" sz="1050" dirty="0">
                <a:solidFill>
                  <a:srgbClr val="3A3A3A"/>
                </a:solidFill>
              </a:rPr>
              <a:t>HDFS </a:t>
            </a:r>
            <a:r>
              <a:rPr lang="en-US" sz="1050" b="1" dirty="0">
                <a:solidFill>
                  <a:srgbClr val="3A3A3A"/>
                </a:solidFill>
              </a:rPr>
              <a:t>divides</a:t>
            </a:r>
            <a:r>
              <a:rPr lang="en-US" sz="1050" dirty="0">
                <a:solidFill>
                  <a:srgbClr val="3A3A3A"/>
                </a:solidFill>
              </a:rPr>
              <a:t> Big Data into </a:t>
            </a:r>
            <a:r>
              <a:rPr lang="en-US" sz="1050" b="1" dirty="0">
                <a:solidFill>
                  <a:srgbClr val="3A3A3A"/>
                </a:solidFill>
              </a:rPr>
              <a:t>several chunks </a:t>
            </a:r>
            <a:r>
              <a:rPr lang="en-US" sz="1050" dirty="0">
                <a:solidFill>
                  <a:srgbClr val="3A3A3A"/>
                </a:solidFill>
              </a:rPr>
              <a:t>and </a:t>
            </a:r>
            <a:r>
              <a:rPr lang="en-US" sz="1050" b="1" dirty="0">
                <a:solidFill>
                  <a:srgbClr val="3A3A3A"/>
                </a:solidFill>
              </a:rPr>
              <a:t>processes</a:t>
            </a:r>
            <a:r>
              <a:rPr lang="en-US" sz="1050" dirty="0">
                <a:solidFill>
                  <a:srgbClr val="3A3A3A"/>
                </a:solidFill>
              </a:rPr>
              <a:t> </a:t>
            </a:r>
            <a:r>
              <a:rPr lang="en-US" sz="1050" b="1" dirty="0">
                <a:solidFill>
                  <a:srgbClr val="3A3A3A"/>
                </a:solidFill>
              </a:rPr>
              <a:t>each chunk of data separately</a:t>
            </a:r>
            <a:r>
              <a:rPr lang="en-US" sz="1050" dirty="0">
                <a:solidFill>
                  <a:srgbClr val="3A3A3A"/>
                </a:solidFill>
              </a:rPr>
              <a:t> on separate machines</a:t>
            </a:r>
          </a:p>
          <a:p>
            <a:pPr marL="285750" indent="-285750">
              <a:lnSpc>
                <a:spcPct val="150000"/>
              </a:lnSpc>
              <a:buFont typeface="Arial" panose="020B0604020202020204" pitchFamily="34" charset="0"/>
              <a:buChar char="•"/>
            </a:pPr>
            <a:r>
              <a:rPr lang="en-US" sz="1050" dirty="0">
                <a:solidFill>
                  <a:srgbClr val="3A3A3A"/>
                </a:solidFill>
              </a:rPr>
              <a:t> Since all the machines run on commodity hardware, it is very cheap</a:t>
            </a:r>
          </a:p>
        </p:txBody>
      </p:sp>
    </p:spTree>
    <p:extLst>
      <p:ext uri="{BB962C8B-B14F-4D97-AF65-F5344CB8AC3E}">
        <p14:creationId xmlns:p14="http://schemas.microsoft.com/office/powerpoint/2010/main" val="949980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832236"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How did HDFS solve the problem of Big Data?</a:t>
            </a:r>
            <a:endParaRPr lang="en-US" sz="2400" b="1" dirty="0">
              <a:solidFill>
                <a:schemeClr val="tx1">
                  <a:lumMod val="75000"/>
                  <a:lumOff val="25000"/>
                </a:schemeClr>
              </a:solidFill>
            </a:endParaRPr>
          </a:p>
        </p:txBody>
      </p:sp>
      <p:sp>
        <p:nvSpPr>
          <p:cNvPr id="2" name="Rectangle 1"/>
          <p:cNvSpPr/>
          <p:nvPr/>
        </p:nvSpPr>
        <p:spPr>
          <a:xfrm>
            <a:off x="3722519" y="1191833"/>
            <a:ext cx="4817135" cy="3416320"/>
          </a:xfrm>
          <a:prstGeom prst="rect">
            <a:avLst/>
          </a:prstGeom>
        </p:spPr>
        <p:txBody>
          <a:bodyPr wrap="square">
            <a:spAutoFit/>
          </a:bodyPr>
          <a:lstStyle/>
          <a:p>
            <a:pPr marL="285750" indent="-285750">
              <a:lnSpc>
                <a:spcPct val="200000"/>
              </a:lnSpc>
              <a:buFont typeface="Arial" panose="020B0604020202020204" pitchFamily="34" charset="0"/>
              <a:buChar char="•"/>
            </a:pPr>
            <a:r>
              <a:rPr lang="en-US" dirty="0">
                <a:solidFill>
                  <a:srgbClr val="3A3A3A"/>
                </a:solidFill>
              </a:rPr>
              <a:t>HDFS uses the </a:t>
            </a:r>
            <a:r>
              <a:rPr lang="en-US" b="1" dirty="0">
                <a:solidFill>
                  <a:srgbClr val="3A3A3A"/>
                </a:solidFill>
              </a:rPr>
              <a:t>MapReduce</a:t>
            </a:r>
            <a:r>
              <a:rPr lang="en-US" dirty="0">
                <a:solidFill>
                  <a:srgbClr val="3A3A3A"/>
                </a:solidFill>
              </a:rPr>
              <a:t> method for accessing data, which is </a:t>
            </a:r>
            <a:r>
              <a:rPr lang="en-US" b="1" dirty="0">
                <a:solidFill>
                  <a:srgbClr val="3A3A3A"/>
                </a:solidFill>
              </a:rPr>
              <a:t>very fast</a:t>
            </a:r>
          </a:p>
          <a:p>
            <a:pPr marL="285750" indent="-285750">
              <a:lnSpc>
                <a:spcPct val="200000"/>
              </a:lnSpc>
              <a:buFont typeface="Arial" panose="020B0604020202020204" pitchFamily="34" charset="0"/>
              <a:buChar char="•"/>
            </a:pPr>
            <a:r>
              <a:rPr lang="en-US" dirty="0">
                <a:solidFill>
                  <a:srgbClr val="3A3A3A"/>
                </a:solidFill>
              </a:rPr>
              <a:t>HDFS follows the </a:t>
            </a:r>
            <a:r>
              <a:rPr lang="en-US" b="1" dirty="0">
                <a:solidFill>
                  <a:srgbClr val="3A3A3A"/>
                </a:solidFill>
              </a:rPr>
              <a:t>data coherency </a:t>
            </a:r>
            <a:r>
              <a:rPr lang="en-US" dirty="0">
                <a:solidFill>
                  <a:srgbClr val="3A3A3A"/>
                </a:solidFill>
              </a:rPr>
              <a:t>model, in which the data is synchronized across the server. It is very simple to implement and </a:t>
            </a:r>
            <a:r>
              <a:rPr lang="en-US" b="1" dirty="0">
                <a:solidFill>
                  <a:srgbClr val="3A3A3A"/>
                </a:solidFill>
              </a:rPr>
              <a:t>highly robust and scalable</a:t>
            </a:r>
          </a:p>
          <a:p>
            <a:pPr marL="285750" indent="-285750">
              <a:lnSpc>
                <a:spcPct val="200000"/>
              </a:lnSpc>
              <a:buFont typeface="Arial" panose="020B0604020202020204" pitchFamily="34" charset="0"/>
              <a:buChar char="•"/>
            </a:pPr>
            <a:r>
              <a:rPr lang="en-US" dirty="0">
                <a:solidFill>
                  <a:srgbClr val="3A3A3A"/>
                </a:solidFill>
              </a:rPr>
              <a:t>HDFS is compatible with any kind of </a:t>
            </a:r>
            <a:r>
              <a:rPr lang="en-US" b="1" dirty="0">
                <a:solidFill>
                  <a:srgbClr val="3A3A3A"/>
                </a:solidFill>
              </a:rPr>
              <a:t>commodity hardware </a:t>
            </a:r>
            <a:r>
              <a:rPr lang="en-US" dirty="0">
                <a:solidFill>
                  <a:srgbClr val="3A3A3A"/>
                </a:solidFill>
              </a:rPr>
              <a:t>and operating system processors</a:t>
            </a:r>
          </a:p>
          <a:p>
            <a:pPr marL="285750" indent="-285750">
              <a:lnSpc>
                <a:spcPct val="200000"/>
              </a:lnSpc>
              <a:buFont typeface="Arial" panose="020B0604020202020204" pitchFamily="34" charset="0"/>
              <a:buChar char="•"/>
            </a:pPr>
            <a:r>
              <a:rPr lang="en-US" dirty="0">
                <a:solidFill>
                  <a:srgbClr val="3A3A3A"/>
                </a:solidFill>
              </a:rPr>
              <a:t>As data is saved in multiple locations, HDFS is </a:t>
            </a:r>
            <a:r>
              <a:rPr lang="en-US" b="1" dirty="0">
                <a:solidFill>
                  <a:srgbClr val="3A3A3A"/>
                </a:solidFill>
              </a:rPr>
              <a:t>fault tolerant</a:t>
            </a:r>
            <a:endParaRPr lang="en-US" dirty="0">
              <a:solidFill>
                <a:srgbClr val="3A3A3A"/>
              </a:solidFill>
            </a:endParaRPr>
          </a:p>
        </p:txBody>
      </p:sp>
      <p:grpSp>
        <p:nvGrpSpPr>
          <p:cNvPr id="6" name="Group 5"/>
          <p:cNvGrpSpPr/>
          <p:nvPr/>
        </p:nvGrpSpPr>
        <p:grpSpPr>
          <a:xfrm>
            <a:off x="514829" y="2235419"/>
            <a:ext cx="3180774" cy="1541736"/>
            <a:chOff x="632209" y="2235419"/>
            <a:chExt cx="3180774" cy="1541736"/>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67" y="2235419"/>
              <a:ext cx="1541736" cy="1541736"/>
            </a:xfrm>
            <a:prstGeom prst="rect">
              <a:avLst/>
            </a:prstGeom>
            <a:effectLst>
              <a:outerShdw blurRad="50800" dist="38100" dir="8100000" algn="tr" rotWithShape="0">
                <a:prstClr val="black">
                  <a:alpha val="40000"/>
                </a:prstClr>
              </a:outerShdw>
            </a:effectLst>
          </p:spPr>
        </p:pic>
        <p:sp>
          <p:nvSpPr>
            <p:cNvPr id="5" name="TextBox 4"/>
            <p:cNvSpPr txBox="1"/>
            <p:nvPr/>
          </p:nvSpPr>
          <p:spPr>
            <a:xfrm rot="452619">
              <a:off x="632209" y="2588261"/>
              <a:ext cx="743922" cy="400110"/>
            </a:xfrm>
            <a:prstGeom prst="rect">
              <a:avLst/>
            </a:prstGeom>
            <a:noFill/>
          </p:spPr>
          <p:txBody>
            <a:bodyPr wrap="none" rtlCol="0">
              <a:spAutoFit/>
            </a:bodyPr>
            <a:lstStyle/>
            <a:p>
              <a:r>
                <a:rPr lang="en-US" sz="2000" b="1" dirty="0">
                  <a:solidFill>
                    <a:srgbClr val="ED5575"/>
                  </a:solidFill>
                  <a:effectLst>
                    <a:outerShdw blurRad="38100" dist="38100" dir="2700000" algn="tl">
                      <a:srgbClr val="000000">
                        <a:alpha val="43137"/>
                      </a:srgbClr>
                    </a:outerShdw>
                  </a:effectLst>
                </a:rPr>
                <a:t>HDFS</a:t>
              </a:r>
              <a:endParaRPr lang="en-IN" sz="2000" b="1" dirty="0">
                <a:solidFill>
                  <a:srgbClr val="ED5575"/>
                </a:solidFill>
                <a:effectLst>
                  <a:outerShdw blurRad="38100" dist="38100" dir="2700000" algn="tl">
                    <a:srgbClr val="000000">
                      <a:alpha val="43137"/>
                    </a:srgbClr>
                  </a:outerShdw>
                </a:effectLst>
              </a:endParaRPr>
            </a:p>
          </p:txBody>
        </p:sp>
        <p:sp>
          <p:nvSpPr>
            <p:cNvPr id="8" name="TextBox 7"/>
            <p:cNvSpPr txBox="1"/>
            <p:nvPr/>
          </p:nvSpPr>
          <p:spPr>
            <a:xfrm rot="20990008">
              <a:off x="2743523" y="2565880"/>
              <a:ext cx="1069460" cy="400110"/>
            </a:xfrm>
            <a:prstGeom prst="rect">
              <a:avLst/>
            </a:prstGeom>
            <a:noFill/>
          </p:spPr>
          <p:txBody>
            <a:bodyPr wrap="none" rtlCol="0">
              <a:spAutoFit/>
            </a:bodyPr>
            <a:lstStyle/>
            <a:p>
              <a:r>
                <a:rPr lang="en-US" sz="2000" b="1" dirty="0">
                  <a:solidFill>
                    <a:srgbClr val="5C9CEE"/>
                  </a:solidFill>
                  <a:effectLst>
                    <a:outerShdw blurRad="38100" dist="38100" dir="2700000" algn="tl">
                      <a:srgbClr val="000000">
                        <a:alpha val="43137"/>
                      </a:srgbClr>
                    </a:outerShdw>
                  </a:effectLst>
                </a:rPr>
                <a:t>Big Data</a:t>
              </a:r>
              <a:endParaRPr lang="en-IN" sz="2000" b="1" dirty="0">
                <a:solidFill>
                  <a:srgbClr val="5C9CEE"/>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742638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0" y="2173152"/>
            <a:ext cx="9144000" cy="576956"/>
          </a:xfrm>
        </p:spPr>
        <p:txBody>
          <a:bodyPr anchor="ctr"/>
          <a:lstStyle/>
          <a:p>
            <a:pPr algn="ctr"/>
            <a:r>
              <a:rPr lang="en-US" sz="3800" dirty="0">
                <a:solidFill>
                  <a:schemeClr val="tx1">
                    <a:lumMod val="75000"/>
                    <a:lumOff val="25000"/>
                  </a:schemeClr>
                </a:solidFill>
              </a:rPr>
              <a:t>Categorizing Data as Big Data</a:t>
            </a:r>
          </a:p>
        </p:txBody>
      </p:sp>
      <p:sp>
        <p:nvSpPr>
          <p:cNvPr id="2" name="Rectangle 1"/>
          <p:cNvSpPr/>
          <p:nvPr/>
        </p:nvSpPr>
        <p:spPr>
          <a:xfrm>
            <a:off x="3546816" y="3016952"/>
            <a:ext cx="1798121" cy="400110"/>
          </a:xfrm>
          <a:prstGeom prst="rect">
            <a:avLst/>
          </a:prstGeom>
        </p:spPr>
        <p:txBody>
          <a:bodyPr wrap="none">
            <a:spAutoFit/>
          </a:bodyPr>
          <a:lstStyle/>
          <a:p>
            <a:pPr algn="ctr"/>
            <a:r>
              <a:rPr lang="en-US" sz="2000" dirty="0">
                <a:solidFill>
                  <a:schemeClr val="tx1">
                    <a:lumMod val="75000"/>
                    <a:lumOff val="25000"/>
                  </a:schemeClr>
                </a:solidFill>
              </a:rPr>
              <a:t>5 Vs of Big Data</a:t>
            </a:r>
          </a:p>
        </p:txBody>
      </p:sp>
    </p:spTree>
    <p:extLst>
      <p:ext uri="{BB962C8B-B14F-4D97-AF65-F5344CB8AC3E}">
        <p14:creationId xmlns:p14="http://schemas.microsoft.com/office/powerpoint/2010/main" val="202180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0" y="2173152"/>
            <a:ext cx="9144000" cy="576956"/>
          </a:xfrm>
        </p:spPr>
        <p:txBody>
          <a:bodyPr anchor="ctr"/>
          <a:lstStyle/>
          <a:p>
            <a:pPr algn="ctr"/>
            <a:r>
              <a:rPr lang="en-US" sz="3800" dirty="0">
                <a:solidFill>
                  <a:schemeClr val="tx1">
                    <a:lumMod val="75000"/>
                    <a:lumOff val="25000"/>
                  </a:schemeClr>
                </a:solidFill>
              </a:rPr>
              <a:t>HDFS Components</a:t>
            </a:r>
          </a:p>
        </p:txBody>
      </p:sp>
    </p:spTree>
    <p:extLst>
      <p:ext uri="{BB962C8B-B14F-4D97-AF65-F5344CB8AC3E}">
        <p14:creationId xmlns:p14="http://schemas.microsoft.com/office/powerpoint/2010/main" val="1648100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HDFS Components: </a:t>
            </a:r>
            <a:r>
              <a:rPr lang="en-GB" altLang="en-US" sz="2400" b="1" dirty="0">
                <a:solidFill>
                  <a:schemeClr val="accent2">
                    <a:lumMod val="60000"/>
                    <a:lumOff val="40000"/>
                  </a:schemeClr>
                </a:solidFill>
              </a:rPr>
              <a:t>Nodes</a:t>
            </a:r>
            <a:endParaRPr lang="en-US" sz="2400" b="1" dirty="0">
              <a:solidFill>
                <a:schemeClr val="accent2">
                  <a:lumMod val="60000"/>
                  <a:lumOff val="40000"/>
                </a:schemeClr>
              </a:solidFill>
            </a:endParaRPr>
          </a:p>
        </p:txBody>
      </p:sp>
      <p:cxnSp>
        <p:nvCxnSpPr>
          <p:cNvPr id="8" name="Straight Arrow Connector 7"/>
          <p:cNvCxnSpPr/>
          <p:nvPr/>
        </p:nvCxnSpPr>
        <p:spPr>
          <a:xfrm flipV="1">
            <a:off x="3064513" y="2126468"/>
            <a:ext cx="1714500" cy="3937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093342" y="3318464"/>
            <a:ext cx="1714500" cy="44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2">
            <a:extLst>
              <a:ext uri="{FF2B5EF4-FFF2-40B4-BE49-F238E27FC236}">
                <a16:creationId xmlns:a16="http://schemas.microsoft.com/office/drawing/2014/main" id="{2EE9CC63-6EF8-4B21-8382-A6E1E1A71552}"/>
              </a:ext>
            </a:extLst>
          </p:cNvPr>
          <p:cNvSpPr/>
          <p:nvPr/>
        </p:nvSpPr>
        <p:spPr>
          <a:xfrm>
            <a:off x="1320800" y="2221801"/>
            <a:ext cx="1743713" cy="1410399"/>
          </a:xfrm>
          <a:prstGeom prst="roundRect">
            <a:avLst>
              <a:gd name="adj" fmla="val 9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37" name="Freeform: Shape 81">
            <a:extLst>
              <a:ext uri="{FF2B5EF4-FFF2-40B4-BE49-F238E27FC236}">
                <a16:creationId xmlns:a16="http://schemas.microsoft.com/office/drawing/2014/main" id="{CC1D2B79-5CA4-418A-ADBB-B5C4037B4C14}"/>
              </a:ext>
            </a:extLst>
          </p:cNvPr>
          <p:cNvSpPr/>
          <p:nvPr/>
        </p:nvSpPr>
        <p:spPr>
          <a:xfrm>
            <a:off x="1510220" y="2401511"/>
            <a:ext cx="1441667" cy="1114118"/>
          </a:xfrm>
          <a:custGeom>
            <a:avLst/>
            <a:gdLst>
              <a:gd name="connsiteX0" fmla="*/ 1771792 w 2028554"/>
              <a:gd name="connsiteY0" fmla="*/ 0 h 3363760"/>
              <a:gd name="connsiteX1" fmla="*/ 2028554 w 2028554"/>
              <a:gd name="connsiteY1" fmla="*/ 243016 h 3363760"/>
              <a:gd name="connsiteX2" fmla="*/ 2028554 w 2028554"/>
              <a:gd name="connsiteY2" fmla="*/ 3141915 h 3363760"/>
              <a:gd name="connsiteX3" fmla="*/ 1806709 w 2028554"/>
              <a:gd name="connsiteY3" fmla="*/ 3363760 h 3363760"/>
              <a:gd name="connsiteX4" fmla="*/ 275498 w 2028554"/>
              <a:gd name="connsiteY4" fmla="*/ 3363760 h 3363760"/>
              <a:gd name="connsiteX5" fmla="*/ 0 w 2028554"/>
              <a:gd name="connsiteY5" fmla="*/ 3103011 h 3363760"/>
              <a:gd name="connsiteX6" fmla="*/ 22240 w 2028554"/>
              <a:gd name="connsiteY6" fmla="*/ 3118006 h 3363760"/>
              <a:gd name="connsiteX7" fmla="*/ 61920 w 2028554"/>
              <a:gd name="connsiteY7" fmla="*/ 3126017 h 3363760"/>
              <a:gd name="connsiteX8" fmla="*/ 431553 w 2028554"/>
              <a:gd name="connsiteY8" fmla="*/ 3126017 h 3363760"/>
              <a:gd name="connsiteX9" fmla="*/ 1790810 w 2028554"/>
              <a:gd name="connsiteY9" fmla="*/ 289818 h 3363760"/>
              <a:gd name="connsiteX10" fmla="*/ 1790810 w 2028554"/>
              <a:gd name="connsiteY10" fmla="*/ 56006 h 3363760"/>
              <a:gd name="connsiteX11" fmla="*/ 1782800 w 2028554"/>
              <a:gd name="connsiteY11" fmla="*/ 16325 h 3363760"/>
              <a:gd name="connsiteX0" fmla="*/ 1771792 w 2028554"/>
              <a:gd name="connsiteY0" fmla="*/ 0 h 3363760"/>
              <a:gd name="connsiteX1" fmla="*/ 2028554 w 2028554"/>
              <a:gd name="connsiteY1" fmla="*/ 243016 h 3363760"/>
              <a:gd name="connsiteX2" fmla="*/ 2028554 w 2028554"/>
              <a:gd name="connsiteY2" fmla="*/ 3141915 h 3363760"/>
              <a:gd name="connsiteX3" fmla="*/ 1806709 w 2028554"/>
              <a:gd name="connsiteY3" fmla="*/ 3363760 h 3363760"/>
              <a:gd name="connsiteX4" fmla="*/ 275498 w 2028554"/>
              <a:gd name="connsiteY4" fmla="*/ 3363760 h 3363760"/>
              <a:gd name="connsiteX5" fmla="*/ 0 w 2028554"/>
              <a:gd name="connsiteY5" fmla="*/ 3103011 h 3363760"/>
              <a:gd name="connsiteX6" fmla="*/ 22240 w 2028554"/>
              <a:gd name="connsiteY6" fmla="*/ 3118006 h 3363760"/>
              <a:gd name="connsiteX7" fmla="*/ 61920 w 2028554"/>
              <a:gd name="connsiteY7" fmla="*/ 3126017 h 3363760"/>
              <a:gd name="connsiteX8" fmla="*/ 431553 w 2028554"/>
              <a:gd name="connsiteY8" fmla="*/ 3126017 h 3363760"/>
              <a:gd name="connsiteX9" fmla="*/ 1790810 w 2028554"/>
              <a:gd name="connsiteY9" fmla="*/ 56006 h 3363760"/>
              <a:gd name="connsiteX10" fmla="*/ 1782800 w 2028554"/>
              <a:gd name="connsiteY10" fmla="*/ 16325 h 3363760"/>
              <a:gd name="connsiteX11" fmla="*/ 1771792 w 2028554"/>
              <a:gd name="connsiteY11" fmla="*/ 0 h 3363760"/>
              <a:gd name="connsiteX0" fmla="*/ 1771792 w 2028554"/>
              <a:gd name="connsiteY0" fmla="*/ 0 h 3363760"/>
              <a:gd name="connsiteX1" fmla="*/ 2028554 w 2028554"/>
              <a:gd name="connsiteY1" fmla="*/ 243016 h 3363760"/>
              <a:gd name="connsiteX2" fmla="*/ 2028554 w 2028554"/>
              <a:gd name="connsiteY2" fmla="*/ 3141915 h 3363760"/>
              <a:gd name="connsiteX3" fmla="*/ 1806709 w 2028554"/>
              <a:gd name="connsiteY3" fmla="*/ 3363760 h 3363760"/>
              <a:gd name="connsiteX4" fmla="*/ 275498 w 2028554"/>
              <a:gd name="connsiteY4" fmla="*/ 3363760 h 3363760"/>
              <a:gd name="connsiteX5" fmla="*/ 0 w 2028554"/>
              <a:gd name="connsiteY5" fmla="*/ 3103011 h 3363760"/>
              <a:gd name="connsiteX6" fmla="*/ 22240 w 2028554"/>
              <a:gd name="connsiteY6" fmla="*/ 3118006 h 3363760"/>
              <a:gd name="connsiteX7" fmla="*/ 61920 w 2028554"/>
              <a:gd name="connsiteY7" fmla="*/ 3126017 h 3363760"/>
              <a:gd name="connsiteX8" fmla="*/ 431553 w 2028554"/>
              <a:gd name="connsiteY8" fmla="*/ 3126017 h 3363760"/>
              <a:gd name="connsiteX9" fmla="*/ 1782800 w 2028554"/>
              <a:gd name="connsiteY9" fmla="*/ 16325 h 3363760"/>
              <a:gd name="connsiteX10" fmla="*/ 1771792 w 2028554"/>
              <a:gd name="connsiteY10" fmla="*/ 0 h 3363760"/>
              <a:gd name="connsiteX0" fmla="*/ 1771792 w 2028554"/>
              <a:gd name="connsiteY0" fmla="*/ 0 h 3363760"/>
              <a:gd name="connsiteX1" fmla="*/ 2028554 w 2028554"/>
              <a:gd name="connsiteY1" fmla="*/ 243016 h 3363760"/>
              <a:gd name="connsiteX2" fmla="*/ 2028554 w 2028554"/>
              <a:gd name="connsiteY2" fmla="*/ 3141915 h 3363760"/>
              <a:gd name="connsiteX3" fmla="*/ 1806709 w 2028554"/>
              <a:gd name="connsiteY3" fmla="*/ 3363760 h 3363760"/>
              <a:gd name="connsiteX4" fmla="*/ 275498 w 2028554"/>
              <a:gd name="connsiteY4" fmla="*/ 3363760 h 3363760"/>
              <a:gd name="connsiteX5" fmla="*/ 0 w 2028554"/>
              <a:gd name="connsiteY5" fmla="*/ 3103011 h 3363760"/>
              <a:gd name="connsiteX6" fmla="*/ 22240 w 2028554"/>
              <a:gd name="connsiteY6" fmla="*/ 3118006 h 3363760"/>
              <a:gd name="connsiteX7" fmla="*/ 61920 w 2028554"/>
              <a:gd name="connsiteY7" fmla="*/ 3126017 h 3363760"/>
              <a:gd name="connsiteX8" fmla="*/ 431553 w 2028554"/>
              <a:gd name="connsiteY8" fmla="*/ 3126017 h 3363760"/>
              <a:gd name="connsiteX9" fmla="*/ 1771792 w 2028554"/>
              <a:gd name="connsiteY9" fmla="*/ 0 h 3363760"/>
              <a:gd name="connsiteX0" fmla="*/ 1771792 w 2028554"/>
              <a:gd name="connsiteY0" fmla="*/ 0 h 3363760"/>
              <a:gd name="connsiteX1" fmla="*/ 2028554 w 2028554"/>
              <a:gd name="connsiteY1" fmla="*/ 243016 h 3363760"/>
              <a:gd name="connsiteX2" fmla="*/ 2028554 w 2028554"/>
              <a:gd name="connsiteY2" fmla="*/ 3141915 h 3363760"/>
              <a:gd name="connsiteX3" fmla="*/ 1806709 w 2028554"/>
              <a:gd name="connsiteY3" fmla="*/ 3363760 h 3363760"/>
              <a:gd name="connsiteX4" fmla="*/ 275498 w 2028554"/>
              <a:gd name="connsiteY4" fmla="*/ 3363760 h 3363760"/>
              <a:gd name="connsiteX5" fmla="*/ 0 w 2028554"/>
              <a:gd name="connsiteY5" fmla="*/ 3103011 h 3363760"/>
              <a:gd name="connsiteX6" fmla="*/ 22240 w 2028554"/>
              <a:gd name="connsiteY6" fmla="*/ 3118006 h 3363760"/>
              <a:gd name="connsiteX7" fmla="*/ 61920 w 2028554"/>
              <a:gd name="connsiteY7" fmla="*/ 3126017 h 3363760"/>
              <a:gd name="connsiteX8" fmla="*/ 1771792 w 2028554"/>
              <a:gd name="connsiteY8" fmla="*/ 0 h 3363760"/>
              <a:gd name="connsiteX0" fmla="*/ 1771792 w 2028554"/>
              <a:gd name="connsiteY0" fmla="*/ 0 h 3363760"/>
              <a:gd name="connsiteX1" fmla="*/ 2028554 w 2028554"/>
              <a:gd name="connsiteY1" fmla="*/ 243016 h 3363760"/>
              <a:gd name="connsiteX2" fmla="*/ 2028554 w 2028554"/>
              <a:gd name="connsiteY2" fmla="*/ 3141915 h 3363760"/>
              <a:gd name="connsiteX3" fmla="*/ 1806709 w 2028554"/>
              <a:gd name="connsiteY3" fmla="*/ 3363760 h 3363760"/>
              <a:gd name="connsiteX4" fmla="*/ 275498 w 2028554"/>
              <a:gd name="connsiteY4" fmla="*/ 3363760 h 3363760"/>
              <a:gd name="connsiteX5" fmla="*/ 0 w 2028554"/>
              <a:gd name="connsiteY5" fmla="*/ 3103011 h 3363760"/>
              <a:gd name="connsiteX6" fmla="*/ 22240 w 2028554"/>
              <a:gd name="connsiteY6" fmla="*/ 3118006 h 3363760"/>
              <a:gd name="connsiteX7" fmla="*/ 1771792 w 2028554"/>
              <a:gd name="connsiteY7" fmla="*/ 0 h 3363760"/>
              <a:gd name="connsiteX0" fmla="*/ 1771792 w 2028554"/>
              <a:gd name="connsiteY0" fmla="*/ 0 h 3363760"/>
              <a:gd name="connsiteX1" fmla="*/ 2028554 w 2028554"/>
              <a:gd name="connsiteY1" fmla="*/ 243016 h 3363760"/>
              <a:gd name="connsiteX2" fmla="*/ 2028554 w 2028554"/>
              <a:gd name="connsiteY2" fmla="*/ 3141915 h 3363760"/>
              <a:gd name="connsiteX3" fmla="*/ 1806709 w 2028554"/>
              <a:gd name="connsiteY3" fmla="*/ 3363760 h 3363760"/>
              <a:gd name="connsiteX4" fmla="*/ 275498 w 2028554"/>
              <a:gd name="connsiteY4" fmla="*/ 3363760 h 3363760"/>
              <a:gd name="connsiteX5" fmla="*/ 0 w 2028554"/>
              <a:gd name="connsiteY5" fmla="*/ 3103011 h 3363760"/>
              <a:gd name="connsiteX6" fmla="*/ 1771792 w 2028554"/>
              <a:gd name="connsiteY6" fmla="*/ 0 h 336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554" h="3363760">
                <a:moveTo>
                  <a:pt x="1771792" y="0"/>
                </a:moveTo>
                <a:lnTo>
                  <a:pt x="2028554" y="243016"/>
                </a:lnTo>
                <a:lnTo>
                  <a:pt x="2028554" y="3141915"/>
                </a:lnTo>
                <a:cubicBezTo>
                  <a:pt x="2028554" y="3264437"/>
                  <a:pt x="1929231" y="3363760"/>
                  <a:pt x="1806709" y="3363760"/>
                </a:cubicBezTo>
                <a:lnTo>
                  <a:pt x="275498" y="3363760"/>
                </a:lnTo>
                <a:lnTo>
                  <a:pt x="0" y="3103011"/>
                </a:lnTo>
                <a:lnTo>
                  <a:pt x="1771792" y="0"/>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38" name="Rectangle: Rounded Corners 3">
            <a:extLst>
              <a:ext uri="{FF2B5EF4-FFF2-40B4-BE49-F238E27FC236}">
                <a16:creationId xmlns:a16="http://schemas.microsoft.com/office/drawing/2014/main" id="{CFF338D1-491B-47A1-AE07-59799EBE5658}"/>
              </a:ext>
            </a:extLst>
          </p:cNvPr>
          <p:cNvSpPr/>
          <p:nvPr/>
        </p:nvSpPr>
        <p:spPr>
          <a:xfrm>
            <a:off x="1485683" y="2402780"/>
            <a:ext cx="1373124" cy="1050239"/>
          </a:xfrm>
          <a:prstGeom prst="roundRect">
            <a:avLst>
              <a:gd name="adj" fmla="val 55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900"/>
              </a:spcAft>
            </a:pPr>
            <a:endParaRPr lang="en-IN" sz="1200" dirty="0">
              <a:solidFill>
                <a:schemeClr val="tx1"/>
              </a:solidFill>
            </a:endParaRPr>
          </a:p>
          <a:p>
            <a:pPr algn="ctr">
              <a:spcAft>
                <a:spcPts val="900"/>
              </a:spcAft>
            </a:pPr>
            <a:r>
              <a:rPr lang="en-IN" sz="1200" dirty="0">
                <a:solidFill>
                  <a:schemeClr val="tx1"/>
                </a:solidFill>
              </a:rPr>
              <a:t>An HDFS cluster has two types of nodes operating in a </a:t>
            </a:r>
            <a:r>
              <a:rPr lang="en-IN" sz="1200" b="1" dirty="0">
                <a:solidFill>
                  <a:schemeClr val="tx1"/>
                </a:solidFill>
              </a:rPr>
              <a:t>master−slave </a:t>
            </a:r>
            <a:r>
              <a:rPr lang="en-IN" sz="1200" dirty="0">
                <a:solidFill>
                  <a:schemeClr val="tx1"/>
                </a:solidFill>
              </a:rPr>
              <a:t>pattern</a:t>
            </a:r>
          </a:p>
          <a:p>
            <a:pPr algn="ctr">
              <a:spcAft>
                <a:spcPts val="900"/>
              </a:spcAft>
            </a:pPr>
            <a:endParaRPr lang="en-US" sz="1200" noProof="1">
              <a:solidFill>
                <a:schemeClr val="tx1"/>
              </a:solidFill>
            </a:endParaRPr>
          </a:p>
        </p:txBody>
      </p:sp>
      <p:grpSp>
        <p:nvGrpSpPr>
          <p:cNvPr id="43" name="Group 42">
            <a:extLst>
              <a:ext uri="{FF2B5EF4-FFF2-40B4-BE49-F238E27FC236}">
                <a16:creationId xmlns:a16="http://schemas.microsoft.com/office/drawing/2014/main" id="{486D6815-4CDA-4565-A343-ADE2845232B2}"/>
              </a:ext>
            </a:extLst>
          </p:cNvPr>
          <p:cNvGrpSpPr/>
          <p:nvPr/>
        </p:nvGrpSpPr>
        <p:grpSpPr>
          <a:xfrm>
            <a:off x="4991282" y="1616650"/>
            <a:ext cx="2180376" cy="784860"/>
            <a:chOff x="7275435" y="1046480"/>
            <a:chExt cx="2306322" cy="1046480"/>
          </a:xfrm>
        </p:grpSpPr>
        <p:sp>
          <p:nvSpPr>
            <p:cNvPr id="48" name="Rectangle: Rounded Corners 84">
              <a:extLst>
                <a:ext uri="{FF2B5EF4-FFF2-40B4-BE49-F238E27FC236}">
                  <a16:creationId xmlns:a16="http://schemas.microsoft.com/office/drawing/2014/main" id="{100EEE87-98F1-4380-B116-B1636610951F}"/>
                </a:ext>
              </a:extLst>
            </p:cNvPr>
            <p:cNvSpPr/>
            <p:nvPr/>
          </p:nvSpPr>
          <p:spPr>
            <a:xfrm>
              <a:off x="7275435" y="1046480"/>
              <a:ext cx="2306319" cy="1046480"/>
            </a:xfrm>
            <a:prstGeom prst="roundRect">
              <a:avLst>
                <a:gd name="adj" fmla="val 24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G</a:t>
              </a:r>
            </a:p>
          </p:txBody>
        </p:sp>
        <p:sp>
          <p:nvSpPr>
            <p:cNvPr id="49" name="Freeform: Shape 85">
              <a:extLst>
                <a:ext uri="{FF2B5EF4-FFF2-40B4-BE49-F238E27FC236}">
                  <a16:creationId xmlns:a16="http://schemas.microsoft.com/office/drawing/2014/main" id="{52AC2B88-6CAC-41E2-82F7-B35E66FAD1A3}"/>
                </a:ext>
              </a:extLst>
            </p:cNvPr>
            <p:cNvSpPr/>
            <p:nvPr/>
          </p:nvSpPr>
          <p:spPr>
            <a:xfrm>
              <a:off x="7548092" y="1317836"/>
              <a:ext cx="2033665" cy="775124"/>
            </a:xfrm>
            <a:custGeom>
              <a:avLst/>
              <a:gdLst>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23006 w 2033665"/>
                <a:gd name="connsiteY6" fmla="*/ 528060 h 775124"/>
                <a:gd name="connsiteX7" fmla="*/ 59918 w 2033665"/>
                <a:gd name="connsiteY7" fmla="*/ 535512 h 775124"/>
                <a:gd name="connsiteX8" fmla="*/ 646370 w 2033665"/>
                <a:gd name="connsiteY8" fmla="*/ 535512 h 775124"/>
                <a:gd name="connsiteX9" fmla="*/ 1795921 w 2033665"/>
                <a:gd name="connsiteY9" fmla="*/ 236441 h 775124"/>
                <a:gd name="connsiteX10" fmla="*/ 1795921 w 2033665"/>
                <a:gd name="connsiteY10" fmla="*/ 61380 h 775124"/>
                <a:gd name="connsiteX11" fmla="*/ 1788469 w 2033665"/>
                <a:gd name="connsiteY11" fmla="*/ 24469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23006 w 2033665"/>
                <a:gd name="connsiteY6" fmla="*/ 528060 h 775124"/>
                <a:gd name="connsiteX7" fmla="*/ 59918 w 2033665"/>
                <a:gd name="connsiteY7" fmla="*/ 535512 h 775124"/>
                <a:gd name="connsiteX8" fmla="*/ 1795921 w 2033665"/>
                <a:gd name="connsiteY8" fmla="*/ 236441 h 775124"/>
                <a:gd name="connsiteX9" fmla="*/ 1795921 w 2033665"/>
                <a:gd name="connsiteY9" fmla="*/ 61380 h 775124"/>
                <a:gd name="connsiteX10" fmla="*/ 1788469 w 2033665"/>
                <a:gd name="connsiteY10" fmla="*/ 24469 h 775124"/>
                <a:gd name="connsiteX11" fmla="*/ 1771972 w 2033665"/>
                <a:gd name="connsiteY11"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23006 w 2033665"/>
                <a:gd name="connsiteY6" fmla="*/ 528060 h 775124"/>
                <a:gd name="connsiteX7" fmla="*/ 1795921 w 2033665"/>
                <a:gd name="connsiteY7" fmla="*/ 236441 h 775124"/>
                <a:gd name="connsiteX8" fmla="*/ 1795921 w 2033665"/>
                <a:gd name="connsiteY8" fmla="*/ 61380 h 775124"/>
                <a:gd name="connsiteX9" fmla="*/ 1788469 w 2033665"/>
                <a:gd name="connsiteY9" fmla="*/ 24469 h 775124"/>
                <a:gd name="connsiteX10" fmla="*/ 1771972 w 2033665"/>
                <a:gd name="connsiteY10"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95921 w 2033665"/>
                <a:gd name="connsiteY6" fmla="*/ 236441 h 775124"/>
                <a:gd name="connsiteX7" fmla="*/ 1795921 w 2033665"/>
                <a:gd name="connsiteY7" fmla="*/ 61380 h 775124"/>
                <a:gd name="connsiteX8" fmla="*/ 1788469 w 2033665"/>
                <a:gd name="connsiteY8" fmla="*/ 24469 h 775124"/>
                <a:gd name="connsiteX9" fmla="*/ 1771972 w 2033665"/>
                <a:gd name="connsiteY9"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95921 w 2033665"/>
                <a:gd name="connsiteY6" fmla="*/ 236441 h 775124"/>
                <a:gd name="connsiteX7" fmla="*/ 1788469 w 2033665"/>
                <a:gd name="connsiteY7" fmla="*/ 24469 h 775124"/>
                <a:gd name="connsiteX8" fmla="*/ 1771972 w 2033665"/>
                <a:gd name="connsiteY8"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95921 w 2033665"/>
                <a:gd name="connsiteY6" fmla="*/ 236441 h 775124"/>
                <a:gd name="connsiteX7" fmla="*/ 1771972 w 2033665"/>
                <a:gd name="connsiteY7"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71972 w 2033665"/>
                <a:gd name="connsiteY6" fmla="*/ 0 h 77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3665" h="775124">
                  <a:moveTo>
                    <a:pt x="1771972" y="0"/>
                  </a:moveTo>
                  <a:lnTo>
                    <a:pt x="2033665" y="247683"/>
                  </a:lnTo>
                  <a:lnTo>
                    <a:pt x="2033665" y="522064"/>
                  </a:lnTo>
                  <a:cubicBezTo>
                    <a:pt x="2033665" y="661825"/>
                    <a:pt x="1920366" y="775124"/>
                    <a:pt x="1780605" y="775124"/>
                  </a:cubicBezTo>
                  <a:lnTo>
                    <a:pt x="277429" y="775124"/>
                  </a:lnTo>
                  <a:lnTo>
                    <a:pt x="0" y="512547"/>
                  </a:lnTo>
                  <a:lnTo>
                    <a:pt x="1771972" y="0"/>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0" name="Rectangle: Rounded Corners 87">
              <a:extLst>
                <a:ext uri="{FF2B5EF4-FFF2-40B4-BE49-F238E27FC236}">
                  <a16:creationId xmlns:a16="http://schemas.microsoft.com/office/drawing/2014/main" id="{323FC3AE-C6FB-48B1-B3C4-DFA05C31036A}"/>
                </a:ext>
              </a:extLst>
            </p:cNvPr>
            <p:cNvSpPr/>
            <p:nvPr/>
          </p:nvSpPr>
          <p:spPr>
            <a:xfrm>
              <a:off x="7513180" y="1284388"/>
              <a:ext cx="1830832" cy="5689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400" b="1" dirty="0">
                  <a:solidFill>
                    <a:schemeClr val="tx1"/>
                  </a:solidFill>
                </a:rPr>
                <a:t>NameNode (Master)</a:t>
              </a:r>
              <a:endParaRPr lang="en-IN" sz="1400" b="1" dirty="0">
                <a:solidFill>
                  <a:schemeClr val="tx1"/>
                </a:solidFill>
              </a:endParaRPr>
            </a:p>
          </p:txBody>
        </p:sp>
      </p:grpSp>
      <p:grpSp>
        <p:nvGrpSpPr>
          <p:cNvPr id="52" name="Group 51">
            <a:extLst>
              <a:ext uri="{FF2B5EF4-FFF2-40B4-BE49-F238E27FC236}">
                <a16:creationId xmlns:a16="http://schemas.microsoft.com/office/drawing/2014/main" id="{0B8B2016-D6D9-4318-BD49-4A153ACF7342}"/>
              </a:ext>
            </a:extLst>
          </p:cNvPr>
          <p:cNvGrpSpPr/>
          <p:nvPr/>
        </p:nvGrpSpPr>
        <p:grpSpPr>
          <a:xfrm>
            <a:off x="4994002" y="3337197"/>
            <a:ext cx="2174932" cy="784860"/>
            <a:chOff x="7275436" y="1046480"/>
            <a:chExt cx="2306321" cy="1046480"/>
          </a:xfrm>
        </p:grpSpPr>
        <p:sp>
          <p:nvSpPr>
            <p:cNvPr id="57" name="Rectangle: Rounded Corners 90">
              <a:extLst>
                <a:ext uri="{FF2B5EF4-FFF2-40B4-BE49-F238E27FC236}">
                  <a16:creationId xmlns:a16="http://schemas.microsoft.com/office/drawing/2014/main" id="{BB25775D-8C5F-495B-89E9-33734DC7D0E0}"/>
                </a:ext>
              </a:extLst>
            </p:cNvPr>
            <p:cNvSpPr/>
            <p:nvPr/>
          </p:nvSpPr>
          <p:spPr>
            <a:xfrm>
              <a:off x="7275436" y="1046480"/>
              <a:ext cx="2306320" cy="1046480"/>
            </a:xfrm>
            <a:prstGeom prst="roundRect">
              <a:avLst>
                <a:gd name="adj" fmla="val 241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8" name="Freeform: Shape 91">
              <a:extLst>
                <a:ext uri="{FF2B5EF4-FFF2-40B4-BE49-F238E27FC236}">
                  <a16:creationId xmlns:a16="http://schemas.microsoft.com/office/drawing/2014/main" id="{5B0CDEBF-0F6A-4640-8BD9-437CACB5A673}"/>
                </a:ext>
              </a:extLst>
            </p:cNvPr>
            <p:cNvSpPr/>
            <p:nvPr/>
          </p:nvSpPr>
          <p:spPr>
            <a:xfrm>
              <a:off x="7548092" y="1317836"/>
              <a:ext cx="2033665" cy="775124"/>
            </a:xfrm>
            <a:custGeom>
              <a:avLst/>
              <a:gdLst>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23006 w 2033665"/>
                <a:gd name="connsiteY6" fmla="*/ 528060 h 775124"/>
                <a:gd name="connsiteX7" fmla="*/ 59918 w 2033665"/>
                <a:gd name="connsiteY7" fmla="*/ 535512 h 775124"/>
                <a:gd name="connsiteX8" fmla="*/ 646370 w 2033665"/>
                <a:gd name="connsiteY8" fmla="*/ 535512 h 775124"/>
                <a:gd name="connsiteX9" fmla="*/ 1795921 w 2033665"/>
                <a:gd name="connsiteY9" fmla="*/ 236441 h 775124"/>
                <a:gd name="connsiteX10" fmla="*/ 1795921 w 2033665"/>
                <a:gd name="connsiteY10" fmla="*/ 61380 h 775124"/>
                <a:gd name="connsiteX11" fmla="*/ 1788469 w 2033665"/>
                <a:gd name="connsiteY11" fmla="*/ 24469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23006 w 2033665"/>
                <a:gd name="connsiteY6" fmla="*/ 528060 h 775124"/>
                <a:gd name="connsiteX7" fmla="*/ 59918 w 2033665"/>
                <a:gd name="connsiteY7" fmla="*/ 535512 h 775124"/>
                <a:gd name="connsiteX8" fmla="*/ 1795921 w 2033665"/>
                <a:gd name="connsiteY8" fmla="*/ 236441 h 775124"/>
                <a:gd name="connsiteX9" fmla="*/ 1795921 w 2033665"/>
                <a:gd name="connsiteY9" fmla="*/ 61380 h 775124"/>
                <a:gd name="connsiteX10" fmla="*/ 1788469 w 2033665"/>
                <a:gd name="connsiteY10" fmla="*/ 24469 h 775124"/>
                <a:gd name="connsiteX11" fmla="*/ 1771972 w 2033665"/>
                <a:gd name="connsiteY11"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23006 w 2033665"/>
                <a:gd name="connsiteY6" fmla="*/ 528060 h 775124"/>
                <a:gd name="connsiteX7" fmla="*/ 1795921 w 2033665"/>
                <a:gd name="connsiteY7" fmla="*/ 236441 h 775124"/>
                <a:gd name="connsiteX8" fmla="*/ 1795921 w 2033665"/>
                <a:gd name="connsiteY8" fmla="*/ 61380 h 775124"/>
                <a:gd name="connsiteX9" fmla="*/ 1788469 w 2033665"/>
                <a:gd name="connsiteY9" fmla="*/ 24469 h 775124"/>
                <a:gd name="connsiteX10" fmla="*/ 1771972 w 2033665"/>
                <a:gd name="connsiteY10"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95921 w 2033665"/>
                <a:gd name="connsiteY6" fmla="*/ 236441 h 775124"/>
                <a:gd name="connsiteX7" fmla="*/ 1795921 w 2033665"/>
                <a:gd name="connsiteY7" fmla="*/ 61380 h 775124"/>
                <a:gd name="connsiteX8" fmla="*/ 1788469 w 2033665"/>
                <a:gd name="connsiteY8" fmla="*/ 24469 h 775124"/>
                <a:gd name="connsiteX9" fmla="*/ 1771972 w 2033665"/>
                <a:gd name="connsiteY9"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95921 w 2033665"/>
                <a:gd name="connsiteY6" fmla="*/ 236441 h 775124"/>
                <a:gd name="connsiteX7" fmla="*/ 1788469 w 2033665"/>
                <a:gd name="connsiteY7" fmla="*/ 24469 h 775124"/>
                <a:gd name="connsiteX8" fmla="*/ 1771972 w 2033665"/>
                <a:gd name="connsiteY8"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95921 w 2033665"/>
                <a:gd name="connsiteY6" fmla="*/ 236441 h 775124"/>
                <a:gd name="connsiteX7" fmla="*/ 1771972 w 2033665"/>
                <a:gd name="connsiteY7"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71972 w 2033665"/>
                <a:gd name="connsiteY6" fmla="*/ 0 h 77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3665" h="775124">
                  <a:moveTo>
                    <a:pt x="1771972" y="0"/>
                  </a:moveTo>
                  <a:lnTo>
                    <a:pt x="2033665" y="247683"/>
                  </a:lnTo>
                  <a:lnTo>
                    <a:pt x="2033665" y="522064"/>
                  </a:lnTo>
                  <a:cubicBezTo>
                    <a:pt x="2033665" y="661825"/>
                    <a:pt x="1920366" y="775124"/>
                    <a:pt x="1780605" y="775124"/>
                  </a:cubicBezTo>
                  <a:lnTo>
                    <a:pt x="277429" y="775124"/>
                  </a:lnTo>
                  <a:lnTo>
                    <a:pt x="0" y="512547"/>
                  </a:lnTo>
                  <a:lnTo>
                    <a:pt x="1771972" y="0"/>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9" name="Rectangle: Rounded Corners 92">
              <a:extLst>
                <a:ext uri="{FF2B5EF4-FFF2-40B4-BE49-F238E27FC236}">
                  <a16:creationId xmlns:a16="http://schemas.microsoft.com/office/drawing/2014/main" id="{28826CAE-B489-4266-9A13-1246AF5F11B8}"/>
                </a:ext>
              </a:extLst>
            </p:cNvPr>
            <p:cNvSpPr/>
            <p:nvPr/>
          </p:nvSpPr>
          <p:spPr>
            <a:xfrm>
              <a:off x="7513180" y="1284388"/>
              <a:ext cx="1830832" cy="5689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400" b="1" dirty="0">
                  <a:solidFill>
                    <a:schemeClr val="tx1"/>
                  </a:solidFill>
                </a:rPr>
                <a:t>DataNode (Slave)</a:t>
              </a:r>
              <a:endParaRPr lang="en-IN" sz="1400" b="1" dirty="0">
                <a:solidFill>
                  <a:schemeClr val="tx1"/>
                </a:solidFill>
              </a:endParaRPr>
            </a:p>
          </p:txBody>
        </p:sp>
      </p:grpSp>
    </p:spTree>
    <p:extLst>
      <p:ext uri="{BB962C8B-B14F-4D97-AF65-F5344CB8AC3E}">
        <p14:creationId xmlns:p14="http://schemas.microsoft.com/office/powerpoint/2010/main" val="609699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HDFS Components: </a:t>
            </a:r>
            <a:r>
              <a:rPr lang="en-GB" altLang="en-US" sz="2400" b="1" dirty="0">
                <a:solidFill>
                  <a:schemeClr val="accent2">
                    <a:lumMod val="60000"/>
                    <a:lumOff val="40000"/>
                  </a:schemeClr>
                </a:solidFill>
              </a:rPr>
              <a:t>NameNode</a:t>
            </a:r>
            <a:endParaRPr lang="en-US" sz="2400" b="1" dirty="0">
              <a:solidFill>
                <a:schemeClr val="accent2">
                  <a:lumMod val="60000"/>
                  <a:lumOff val="40000"/>
                </a:schemeClr>
              </a:solidFill>
            </a:endParaRPr>
          </a:p>
        </p:txBody>
      </p:sp>
      <p:grpSp>
        <p:nvGrpSpPr>
          <p:cNvPr id="5" name="Group 4">
            <a:extLst>
              <a:ext uri="{FF2B5EF4-FFF2-40B4-BE49-F238E27FC236}">
                <a16:creationId xmlns:a16="http://schemas.microsoft.com/office/drawing/2014/main" id="{486D6815-4CDA-4565-A343-ADE2845232B2}"/>
              </a:ext>
            </a:extLst>
          </p:cNvPr>
          <p:cNvGrpSpPr/>
          <p:nvPr/>
        </p:nvGrpSpPr>
        <p:grpSpPr>
          <a:xfrm>
            <a:off x="559939" y="2447263"/>
            <a:ext cx="2180376" cy="784860"/>
            <a:chOff x="7275435" y="1046480"/>
            <a:chExt cx="2306322" cy="1046480"/>
          </a:xfrm>
        </p:grpSpPr>
        <p:sp>
          <p:nvSpPr>
            <p:cNvPr id="6" name="Rectangle: Rounded Corners 84">
              <a:extLst>
                <a:ext uri="{FF2B5EF4-FFF2-40B4-BE49-F238E27FC236}">
                  <a16:creationId xmlns:a16="http://schemas.microsoft.com/office/drawing/2014/main" id="{100EEE87-98F1-4380-B116-B1636610951F}"/>
                </a:ext>
              </a:extLst>
            </p:cNvPr>
            <p:cNvSpPr/>
            <p:nvPr/>
          </p:nvSpPr>
          <p:spPr>
            <a:xfrm>
              <a:off x="7275435" y="1046480"/>
              <a:ext cx="2306319" cy="1046480"/>
            </a:xfrm>
            <a:prstGeom prst="roundRect">
              <a:avLst>
                <a:gd name="adj" fmla="val 241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G</a:t>
              </a:r>
            </a:p>
          </p:txBody>
        </p:sp>
        <p:sp>
          <p:nvSpPr>
            <p:cNvPr id="8" name="Freeform: Shape 85">
              <a:extLst>
                <a:ext uri="{FF2B5EF4-FFF2-40B4-BE49-F238E27FC236}">
                  <a16:creationId xmlns:a16="http://schemas.microsoft.com/office/drawing/2014/main" id="{52AC2B88-6CAC-41E2-82F7-B35E66FAD1A3}"/>
                </a:ext>
              </a:extLst>
            </p:cNvPr>
            <p:cNvSpPr/>
            <p:nvPr/>
          </p:nvSpPr>
          <p:spPr>
            <a:xfrm>
              <a:off x="7548092" y="1317836"/>
              <a:ext cx="2033665" cy="775124"/>
            </a:xfrm>
            <a:custGeom>
              <a:avLst/>
              <a:gdLst>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23006 w 2033665"/>
                <a:gd name="connsiteY6" fmla="*/ 528060 h 775124"/>
                <a:gd name="connsiteX7" fmla="*/ 59918 w 2033665"/>
                <a:gd name="connsiteY7" fmla="*/ 535512 h 775124"/>
                <a:gd name="connsiteX8" fmla="*/ 646370 w 2033665"/>
                <a:gd name="connsiteY8" fmla="*/ 535512 h 775124"/>
                <a:gd name="connsiteX9" fmla="*/ 1795921 w 2033665"/>
                <a:gd name="connsiteY9" fmla="*/ 236441 h 775124"/>
                <a:gd name="connsiteX10" fmla="*/ 1795921 w 2033665"/>
                <a:gd name="connsiteY10" fmla="*/ 61380 h 775124"/>
                <a:gd name="connsiteX11" fmla="*/ 1788469 w 2033665"/>
                <a:gd name="connsiteY11" fmla="*/ 24469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23006 w 2033665"/>
                <a:gd name="connsiteY6" fmla="*/ 528060 h 775124"/>
                <a:gd name="connsiteX7" fmla="*/ 59918 w 2033665"/>
                <a:gd name="connsiteY7" fmla="*/ 535512 h 775124"/>
                <a:gd name="connsiteX8" fmla="*/ 1795921 w 2033665"/>
                <a:gd name="connsiteY8" fmla="*/ 236441 h 775124"/>
                <a:gd name="connsiteX9" fmla="*/ 1795921 w 2033665"/>
                <a:gd name="connsiteY9" fmla="*/ 61380 h 775124"/>
                <a:gd name="connsiteX10" fmla="*/ 1788469 w 2033665"/>
                <a:gd name="connsiteY10" fmla="*/ 24469 h 775124"/>
                <a:gd name="connsiteX11" fmla="*/ 1771972 w 2033665"/>
                <a:gd name="connsiteY11"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23006 w 2033665"/>
                <a:gd name="connsiteY6" fmla="*/ 528060 h 775124"/>
                <a:gd name="connsiteX7" fmla="*/ 1795921 w 2033665"/>
                <a:gd name="connsiteY7" fmla="*/ 236441 h 775124"/>
                <a:gd name="connsiteX8" fmla="*/ 1795921 w 2033665"/>
                <a:gd name="connsiteY8" fmla="*/ 61380 h 775124"/>
                <a:gd name="connsiteX9" fmla="*/ 1788469 w 2033665"/>
                <a:gd name="connsiteY9" fmla="*/ 24469 h 775124"/>
                <a:gd name="connsiteX10" fmla="*/ 1771972 w 2033665"/>
                <a:gd name="connsiteY10"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95921 w 2033665"/>
                <a:gd name="connsiteY6" fmla="*/ 236441 h 775124"/>
                <a:gd name="connsiteX7" fmla="*/ 1795921 w 2033665"/>
                <a:gd name="connsiteY7" fmla="*/ 61380 h 775124"/>
                <a:gd name="connsiteX8" fmla="*/ 1788469 w 2033665"/>
                <a:gd name="connsiteY8" fmla="*/ 24469 h 775124"/>
                <a:gd name="connsiteX9" fmla="*/ 1771972 w 2033665"/>
                <a:gd name="connsiteY9"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95921 w 2033665"/>
                <a:gd name="connsiteY6" fmla="*/ 236441 h 775124"/>
                <a:gd name="connsiteX7" fmla="*/ 1788469 w 2033665"/>
                <a:gd name="connsiteY7" fmla="*/ 24469 h 775124"/>
                <a:gd name="connsiteX8" fmla="*/ 1771972 w 2033665"/>
                <a:gd name="connsiteY8"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95921 w 2033665"/>
                <a:gd name="connsiteY6" fmla="*/ 236441 h 775124"/>
                <a:gd name="connsiteX7" fmla="*/ 1771972 w 2033665"/>
                <a:gd name="connsiteY7"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71972 w 2033665"/>
                <a:gd name="connsiteY6" fmla="*/ 0 h 77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3665" h="775124">
                  <a:moveTo>
                    <a:pt x="1771972" y="0"/>
                  </a:moveTo>
                  <a:lnTo>
                    <a:pt x="2033665" y="247683"/>
                  </a:lnTo>
                  <a:lnTo>
                    <a:pt x="2033665" y="522064"/>
                  </a:lnTo>
                  <a:cubicBezTo>
                    <a:pt x="2033665" y="661825"/>
                    <a:pt x="1920366" y="775124"/>
                    <a:pt x="1780605" y="775124"/>
                  </a:cubicBezTo>
                  <a:lnTo>
                    <a:pt x="277429" y="775124"/>
                  </a:lnTo>
                  <a:lnTo>
                    <a:pt x="0" y="512547"/>
                  </a:lnTo>
                  <a:lnTo>
                    <a:pt x="1771972" y="0"/>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0" name="Rectangle: Rounded Corners 87">
              <a:extLst>
                <a:ext uri="{FF2B5EF4-FFF2-40B4-BE49-F238E27FC236}">
                  <a16:creationId xmlns:a16="http://schemas.microsoft.com/office/drawing/2014/main" id="{323FC3AE-C6FB-48B1-B3C4-DFA05C31036A}"/>
                </a:ext>
              </a:extLst>
            </p:cNvPr>
            <p:cNvSpPr/>
            <p:nvPr/>
          </p:nvSpPr>
          <p:spPr>
            <a:xfrm>
              <a:off x="7513180" y="1284388"/>
              <a:ext cx="1830832" cy="5689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400" b="1" dirty="0">
                  <a:solidFill>
                    <a:schemeClr val="tx1"/>
                  </a:solidFill>
                </a:rPr>
                <a:t>NameNode</a:t>
              </a:r>
              <a:endParaRPr lang="en-IN" sz="1400" b="1" dirty="0">
                <a:solidFill>
                  <a:schemeClr val="tx1"/>
                </a:solidFill>
              </a:endParaRPr>
            </a:p>
          </p:txBody>
        </p:sp>
      </p:grpSp>
      <p:sp>
        <p:nvSpPr>
          <p:cNvPr id="2" name="Rectangle 1"/>
          <p:cNvSpPr/>
          <p:nvPr/>
        </p:nvSpPr>
        <p:spPr>
          <a:xfrm>
            <a:off x="3173811" y="2150423"/>
            <a:ext cx="4572000" cy="1962076"/>
          </a:xfrm>
          <a:prstGeom prst="rect">
            <a:avLst/>
          </a:prstGeom>
        </p:spPr>
        <p:txBody>
          <a:bodyPr>
            <a:spAutoFit/>
          </a:bodyPr>
          <a:lstStyle/>
          <a:p>
            <a:pPr marL="285750" indent="-285750">
              <a:lnSpc>
                <a:spcPct val="150000"/>
              </a:lnSpc>
              <a:buFont typeface="Arial" panose="020B0604020202020204" pitchFamily="34" charset="0"/>
              <a:buChar char="•"/>
            </a:pPr>
            <a:r>
              <a:rPr lang="en-IN" dirty="0"/>
              <a:t>This information is stored persistently on the local disk in the form of two files: </a:t>
            </a:r>
            <a:r>
              <a:rPr lang="en-IN" b="1" dirty="0"/>
              <a:t>namespace image</a:t>
            </a:r>
            <a:r>
              <a:rPr lang="en-IN" dirty="0"/>
              <a:t> and </a:t>
            </a:r>
            <a:r>
              <a:rPr lang="en-IN" b="1" dirty="0"/>
              <a:t>edit log</a:t>
            </a:r>
            <a:r>
              <a:rPr lang="en-IN" dirty="0"/>
              <a:t> </a:t>
            </a:r>
          </a:p>
          <a:p>
            <a:pPr marL="285750" indent="-285750">
              <a:lnSpc>
                <a:spcPct val="150000"/>
              </a:lnSpc>
              <a:buFont typeface="Arial" panose="020B0604020202020204" pitchFamily="34" charset="0"/>
              <a:buChar char="•"/>
            </a:pPr>
            <a:r>
              <a:rPr lang="en-IN" dirty="0"/>
              <a:t>The NameNode also knows the DataNodes on which all blocks for a given file are located. It </a:t>
            </a:r>
            <a:r>
              <a:rPr lang="en-IN" b="1" dirty="0"/>
              <a:t>doesn’t store block locations</a:t>
            </a:r>
            <a:r>
              <a:rPr lang="en-IN" dirty="0"/>
              <a:t> persistently, as this is retrieved from DataNodes whenever the requirement pops up</a:t>
            </a:r>
          </a:p>
        </p:txBody>
      </p:sp>
      <p:sp>
        <p:nvSpPr>
          <p:cNvPr id="3" name="Rectangle 2"/>
          <p:cNvSpPr/>
          <p:nvPr/>
        </p:nvSpPr>
        <p:spPr>
          <a:xfrm>
            <a:off x="3173811" y="1157584"/>
            <a:ext cx="4572000" cy="1027204"/>
          </a:xfrm>
          <a:prstGeom prst="rect">
            <a:avLst/>
          </a:prstGeom>
        </p:spPr>
        <p:txBody>
          <a:bodyPr>
            <a:spAutoFit/>
          </a:bodyPr>
          <a:lstStyle/>
          <a:p>
            <a:pPr marL="285750" indent="-285750">
              <a:lnSpc>
                <a:spcPct val="150000"/>
              </a:lnSpc>
              <a:buFont typeface="Arial" panose="020B0604020202020204" pitchFamily="34" charset="0"/>
              <a:buChar char="•"/>
            </a:pPr>
            <a:r>
              <a:rPr lang="en-IN" dirty="0"/>
              <a:t>The NameNode </a:t>
            </a:r>
            <a:r>
              <a:rPr lang="en-IN" b="1" dirty="0"/>
              <a:t>manages</a:t>
            </a:r>
            <a:r>
              <a:rPr lang="en-IN" dirty="0"/>
              <a:t> the file system namespace and </a:t>
            </a:r>
            <a:r>
              <a:rPr lang="en-IN" b="1" dirty="0"/>
              <a:t>maintains</a:t>
            </a:r>
            <a:r>
              <a:rPr lang="en-IN" dirty="0"/>
              <a:t> the file system tree and the metadata for all files and directories in the tree</a:t>
            </a:r>
          </a:p>
        </p:txBody>
      </p:sp>
    </p:spTree>
    <p:extLst>
      <p:ext uri="{BB962C8B-B14F-4D97-AF65-F5344CB8AC3E}">
        <p14:creationId xmlns:p14="http://schemas.microsoft.com/office/powerpoint/2010/main" val="2362677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B8B2016-D6D9-4318-BD49-4A153ACF7342}"/>
              </a:ext>
            </a:extLst>
          </p:cNvPr>
          <p:cNvGrpSpPr/>
          <p:nvPr/>
        </p:nvGrpSpPr>
        <p:grpSpPr>
          <a:xfrm>
            <a:off x="559936" y="2444768"/>
            <a:ext cx="2174932" cy="784860"/>
            <a:chOff x="7275436" y="1046480"/>
            <a:chExt cx="2306321" cy="1046480"/>
          </a:xfrm>
        </p:grpSpPr>
        <p:sp>
          <p:nvSpPr>
            <p:cNvPr id="12" name="Rectangle: Rounded Corners 90">
              <a:extLst>
                <a:ext uri="{FF2B5EF4-FFF2-40B4-BE49-F238E27FC236}">
                  <a16:creationId xmlns:a16="http://schemas.microsoft.com/office/drawing/2014/main" id="{BB25775D-8C5F-495B-89E9-33734DC7D0E0}"/>
                </a:ext>
              </a:extLst>
            </p:cNvPr>
            <p:cNvSpPr/>
            <p:nvPr/>
          </p:nvSpPr>
          <p:spPr>
            <a:xfrm>
              <a:off x="7275436" y="1046480"/>
              <a:ext cx="2306320" cy="1046480"/>
            </a:xfrm>
            <a:prstGeom prst="roundRect">
              <a:avLst>
                <a:gd name="adj" fmla="val 241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3" name="Freeform: Shape 91">
              <a:extLst>
                <a:ext uri="{FF2B5EF4-FFF2-40B4-BE49-F238E27FC236}">
                  <a16:creationId xmlns:a16="http://schemas.microsoft.com/office/drawing/2014/main" id="{5B0CDEBF-0F6A-4640-8BD9-437CACB5A673}"/>
                </a:ext>
              </a:extLst>
            </p:cNvPr>
            <p:cNvSpPr/>
            <p:nvPr/>
          </p:nvSpPr>
          <p:spPr>
            <a:xfrm>
              <a:off x="7548092" y="1317836"/>
              <a:ext cx="2033665" cy="775124"/>
            </a:xfrm>
            <a:custGeom>
              <a:avLst/>
              <a:gdLst>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23006 w 2033665"/>
                <a:gd name="connsiteY6" fmla="*/ 528060 h 775124"/>
                <a:gd name="connsiteX7" fmla="*/ 59918 w 2033665"/>
                <a:gd name="connsiteY7" fmla="*/ 535512 h 775124"/>
                <a:gd name="connsiteX8" fmla="*/ 646370 w 2033665"/>
                <a:gd name="connsiteY8" fmla="*/ 535512 h 775124"/>
                <a:gd name="connsiteX9" fmla="*/ 1795921 w 2033665"/>
                <a:gd name="connsiteY9" fmla="*/ 236441 h 775124"/>
                <a:gd name="connsiteX10" fmla="*/ 1795921 w 2033665"/>
                <a:gd name="connsiteY10" fmla="*/ 61380 h 775124"/>
                <a:gd name="connsiteX11" fmla="*/ 1788469 w 2033665"/>
                <a:gd name="connsiteY11" fmla="*/ 24469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23006 w 2033665"/>
                <a:gd name="connsiteY6" fmla="*/ 528060 h 775124"/>
                <a:gd name="connsiteX7" fmla="*/ 59918 w 2033665"/>
                <a:gd name="connsiteY7" fmla="*/ 535512 h 775124"/>
                <a:gd name="connsiteX8" fmla="*/ 1795921 w 2033665"/>
                <a:gd name="connsiteY8" fmla="*/ 236441 h 775124"/>
                <a:gd name="connsiteX9" fmla="*/ 1795921 w 2033665"/>
                <a:gd name="connsiteY9" fmla="*/ 61380 h 775124"/>
                <a:gd name="connsiteX10" fmla="*/ 1788469 w 2033665"/>
                <a:gd name="connsiteY10" fmla="*/ 24469 h 775124"/>
                <a:gd name="connsiteX11" fmla="*/ 1771972 w 2033665"/>
                <a:gd name="connsiteY11"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23006 w 2033665"/>
                <a:gd name="connsiteY6" fmla="*/ 528060 h 775124"/>
                <a:gd name="connsiteX7" fmla="*/ 1795921 w 2033665"/>
                <a:gd name="connsiteY7" fmla="*/ 236441 h 775124"/>
                <a:gd name="connsiteX8" fmla="*/ 1795921 w 2033665"/>
                <a:gd name="connsiteY8" fmla="*/ 61380 h 775124"/>
                <a:gd name="connsiteX9" fmla="*/ 1788469 w 2033665"/>
                <a:gd name="connsiteY9" fmla="*/ 24469 h 775124"/>
                <a:gd name="connsiteX10" fmla="*/ 1771972 w 2033665"/>
                <a:gd name="connsiteY10"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95921 w 2033665"/>
                <a:gd name="connsiteY6" fmla="*/ 236441 h 775124"/>
                <a:gd name="connsiteX7" fmla="*/ 1795921 w 2033665"/>
                <a:gd name="connsiteY7" fmla="*/ 61380 h 775124"/>
                <a:gd name="connsiteX8" fmla="*/ 1788469 w 2033665"/>
                <a:gd name="connsiteY8" fmla="*/ 24469 h 775124"/>
                <a:gd name="connsiteX9" fmla="*/ 1771972 w 2033665"/>
                <a:gd name="connsiteY9"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95921 w 2033665"/>
                <a:gd name="connsiteY6" fmla="*/ 236441 h 775124"/>
                <a:gd name="connsiteX7" fmla="*/ 1788469 w 2033665"/>
                <a:gd name="connsiteY7" fmla="*/ 24469 h 775124"/>
                <a:gd name="connsiteX8" fmla="*/ 1771972 w 2033665"/>
                <a:gd name="connsiteY8"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95921 w 2033665"/>
                <a:gd name="connsiteY6" fmla="*/ 236441 h 775124"/>
                <a:gd name="connsiteX7" fmla="*/ 1771972 w 2033665"/>
                <a:gd name="connsiteY7"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71972 w 2033665"/>
                <a:gd name="connsiteY6" fmla="*/ 0 h 77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3665" h="775124">
                  <a:moveTo>
                    <a:pt x="1771972" y="0"/>
                  </a:moveTo>
                  <a:lnTo>
                    <a:pt x="2033665" y="247683"/>
                  </a:lnTo>
                  <a:lnTo>
                    <a:pt x="2033665" y="522064"/>
                  </a:lnTo>
                  <a:cubicBezTo>
                    <a:pt x="2033665" y="661825"/>
                    <a:pt x="1920366" y="775124"/>
                    <a:pt x="1780605" y="775124"/>
                  </a:cubicBezTo>
                  <a:lnTo>
                    <a:pt x="277429" y="775124"/>
                  </a:lnTo>
                  <a:lnTo>
                    <a:pt x="0" y="512547"/>
                  </a:lnTo>
                  <a:lnTo>
                    <a:pt x="1771972" y="0"/>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4" name="Rectangle: Rounded Corners 92">
              <a:extLst>
                <a:ext uri="{FF2B5EF4-FFF2-40B4-BE49-F238E27FC236}">
                  <a16:creationId xmlns:a16="http://schemas.microsoft.com/office/drawing/2014/main" id="{28826CAE-B489-4266-9A13-1246AF5F11B8}"/>
                </a:ext>
              </a:extLst>
            </p:cNvPr>
            <p:cNvSpPr/>
            <p:nvPr/>
          </p:nvSpPr>
          <p:spPr>
            <a:xfrm>
              <a:off x="7513180" y="1284388"/>
              <a:ext cx="1830832" cy="5689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400" b="1" dirty="0">
                  <a:solidFill>
                    <a:schemeClr val="tx1"/>
                  </a:solidFill>
                </a:rPr>
                <a:t>DataNodes </a:t>
              </a:r>
              <a:endParaRPr lang="en-IN" sz="1400" b="1" dirty="0">
                <a:solidFill>
                  <a:schemeClr val="tx1"/>
                </a:solidFill>
              </a:endParaRPr>
            </a:p>
          </p:txBody>
        </p:sp>
      </p:grpSp>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HDFS Components: </a:t>
            </a:r>
            <a:r>
              <a:rPr lang="en-GB" altLang="en-US" sz="2400" b="1" dirty="0">
                <a:solidFill>
                  <a:schemeClr val="accent2">
                    <a:lumMod val="60000"/>
                    <a:lumOff val="40000"/>
                  </a:schemeClr>
                </a:solidFill>
              </a:rPr>
              <a:t>DataNode</a:t>
            </a:r>
            <a:endParaRPr lang="en-US" sz="2400" b="1" dirty="0">
              <a:solidFill>
                <a:schemeClr val="accent2">
                  <a:lumMod val="60000"/>
                  <a:lumOff val="40000"/>
                </a:schemeClr>
              </a:solidFill>
            </a:endParaRPr>
          </a:p>
        </p:txBody>
      </p:sp>
      <p:sp>
        <p:nvSpPr>
          <p:cNvPr id="3" name="Rectangle 2"/>
          <p:cNvSpPr/>
          <p:nvPr/>
        </p:nvSpPr>
        <p:spPr>
          <a:xfrm>
            <a:off x="3352487" y="1076462"/>
            <a:ext cx="4572000" cy="3208571"/>
          </a:xfrm>
          <a:prstGeom prst="rect">
            <a:avLst/>
          </a:prstGeom>
        </p:spPr>
        <p:txBody>
          <a:bodyPr>
            <a:spAutoFit/>
          </a:bodyPr>
          <a:lstStyle/>
          <a:p>
            <a:pPr marL="285750" indent="-285750">
              <a:lnSpc>
                <a:spcPct val="150000"/>
              </a:lnSpc>
              <a:buFont typeface="Arial" panose="020B0604020202020204" pitchFamily="34" charset="0"/>
              <a:buChar char="•"/>
            </a:pPr>
            <a:r>
              <a:rPr lang="en-US" dirty="0"/>
              <a:t>DataNodes are responsible for storing the actual data in HDFS</a:t>
            </a:r>
          </a:p>
          <a:p>
            <a:pPr marL="285750" indent="-285750">
              <a:lnSpc>
                <a:spcPct val="150000"/>
              </a:lnSpc>
              <a:buFont typeface="Arial" panose="020B0604020202020204" pitchFamily="34" charset="0"/>
              <a:buChar char="•"/>
            </a:pPr>
            <a:r>
              <a:rPr lang="en-US" dirty="0"/>
              <a:t>They are the </a:t>
            </a:r>
            <a:r>
              <a:rPr lang="en-US" b="1" dirty="0"/>
              <a:t>workhorses</a:t>
            </a:r>
            <a:r>
              <a:rPr lang="en-US" dirty="0"/>
              <a:t> of the file system</a:t>
            </a:r>
          </a:p>
          <a:p>
            <a:pPr marL="285750" indent="-285750">
              <a:lnSpc>
                <a:spcPct val="150000"/>
              </a:lnSpc>
              <a:buFont typeface="Arial" panose="020B0604020202020204" pitchFamily="34" charset="0"/>
              <a:buChar char="•"/>
            </a:pPr>
            <a:r>
              <a:rPr lang="en-US" dirty="0"/>
              <a:t>It </a:t>
            </a:r>
            <a:r>
              <a:rPr lang="en-US" b="1" dirty="0"/>
              <a:t>stores</a:t>
            </a:r>
            <a:r>
              <a:rPr lang="en-US" dirty="0"/>
              <a:t> and </a:t>
            </a:r>
            <a:r>
              <a:rPr lang="en-US" b="1" dirty="0"/>
              <a:t>retrieves</a:t>
            </a:r>
            <a:r>
              <a:rPr lang="en-US" dirty="0"/>
              <a:t> blocks whenever required</a:t>
            </a:r>
          </a:p>
          <a:p>
            <a:pPr marL="285750" indent="-285750">
              <a:lnSpc>
                <a:spcPct val="150000"/>
              </a:lnSpc>
              <a:buFont typeface="Arial" panose="020B0604020202020204" pitchFamily="34" charset="0"/>
              <a:buChar char="•"/>
            </a:pPr>
            <a:r>
              <a:rPr lang="en-US" dirty="0"/>
              <a:t>It </a:t>
            </a:r>
            <a:r>
              <a:rPr lang="en-US" b="1" dirty="0"/>
              <a:t>reports</a:t>
            </a:r>
            <a:r>
              <a:rPr lang="en-US" dirty="0"/>
              <a:t> </a:t>
            </a:r>
            <a:r>
              <a:rPr lang="en-US" b="1" dirty="0"/>
              <a:t>back</a:t>
            </a:r>
            <a:r>
              <a:rPr lang="en-US" dirty="0"/>
              <a:t> to the NameNode periodically with the list of blocks it is storing</a:t>
            </a:r>
          </a:p>
          <a:p>
            <a:pPr marL="285750" indent="-285750">
              <a:lnSpc>
                <a:spcPct val="150000"/>
              </a:lnSpc>
              <a:buFont typeface="Arial" panose="020B0604020202020204" pitchFamily="34" charset="0"/>
              <a:buChar char="•"/>
            </a:pPr>
            <a:r>
              <a:rPr lang="en-US" dirty="0"/>
              <a:t>When a DataNode starts up, it notifies the NameNode, along with the list of blocks it is responsible for</a:t>
            </a:r>
          </a:p>
          <a:p>
            <a:pPr marL="285750" indent="-285750">
              <a:lnSpc>
                <a:spcPct val="150000"/>
              </a:lnSpc>
              <a:buFont typeface="Arial" panose="020B0604020202020204" pitchFamily="34" charset="0"/>
              <a:buChar char="•"/>
            </a:pPr>
            <a:r>
              <a:rPr lang="en-US" dirty="0"/>
              <a:t>The NameNode arranges the </a:t>
            </a:r>
            <a:r>
              <a:rPr lang="en-US" b="1" dirty="0"/>
              <a:t>replication</a:t>
            </a:r>
            <a:r>
              <a:rPr lang="en-US" dirty="0"/>
              <a:t> </a:t>
            </a:r>
            <a:r>
              <a:rPr lang="en-US" b="1" dirty="0"/>
              <a:t>of</a:t>
            </a:r>
            <a:r>
              <a:rPr lang="en-US" dirty="0"/>
              <a:t> </a:t>
            </a:r>
            <a:r>
              <a:rPr lang="en-US" b="1" dirty="0"/>
              <a:t>blocks</a:t>
            </a:r>
            <a:r>
              <a:rPr lang="en-US" dirty="0"/>
              <a:t> managed by the DataNode that is not available</a:t>
            </a:r>
            <a:endParaRPr lang="en-IN" dirty="0"/>
          </a:p>
        </p:txBody>
      </p:sp>
    </p:spTree>
    <p:extLst>
      <p:ext uri="{BB962C8B-B14F-4D97-AF65-F5344CB8AC3E}">
        <p14:creationId xmlns:p14="http://schemas.microsoft.com/office/powerpoint/2010/main" val="3972742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B8B2016-D6D9-4318-BD49-4A153ACF7342}"/>
              </a:ext>
            </a:extLst>
          </p:cNvPr>
          <p:cNvGrpSpPr/>
          <p:nvPr/>
        </p:nvGrpSpPr>
        <p:grpSpPr>
          <a:xfrm>
            <a:off x="559936" y="2444768"/>
            <a:ext cx="2174932" cy="784860"/>
            <a:chOff x="7275436" y="1046480"/>
            <a:chExt cx="2306321" cy="1046480"/>
          </a:xfrm>
        </p:grpSpPr>
        <p:sp>
          <p:nvSpPr>
            <p:cNvPr id="12" name="Rectangle: Rounded Corners 90">
              <a:extLst>
                <a:ext uri="{FF2B5EF4-FFF2-40B4-BE49-F238E27FC236}">
                  <a16:creationId xmlns:a16="http://schemas.microsoft.com/office/drawing/2014/main" id="{BB25775D-8C5F-495B-89E9-33734DC7D0E0}"/>
                </a:ext>
              </a:extLst>
            </p:cNvPr>
            <p:cNvSpPr/>
            <p:nvPr/>
          </p:nvSpPr>
          <p:spPr>
            <a:xfrm>
              <a:off x="7275436" y="1046480"/>
              <a:ext cx="2306320" cy="1046480"/>
            </a:xfrm>
            <a:prstGeom prst="roundRect">
              <a:avLst>
                <a:gd name="adj" fmla="val 2418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3" name="Freeform: Shape 91">
              <a:extLst>
                <a:ext uri="{FF2B5EF4-FFF2-40B4-BE49-F238E27FC236}">
                  <a16:creationId xmlns:a16="http://schemas.microsoft.com/office/drawing/2014/main" id="{5B0CDEBF-0F6A-4640-8BD9-437CACB5A673}"/>
                </a:ext>
              </a:extLst>
            </p:cNvPr>
            <p:cNvSpPr/>
            <p:nvPr/>
          </p:nvSpPr>
          <p:spPr>
            <a:xfrm>
              <a:off x="7548092" y="1317836"/>
              <a:ext cx="2033665" cy="775124"/>
            </a:xfrm>
            <a:custGeom>
              <a:avLst/>
              <a:gdLst>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23006 w 2033665"/>
                <a:gd name="connsiteY6" fmla="*/ 528060 h 775124"/>
                <a:gd name="connsiteX7" fmla="*/ 59918 w 2033665"/>
                <a:gd name="connsiteY7" fmla="*/ 535512 h 775124"/>
                <a:gd name="connsiteX8" fmla="*/ 646370 w 2033665"/>
                <a:gd name="connsiteY8" fmla="*/ 535512 h 775124"/>
                <a:gd name="connsiteX9" fmla="*/ 1795921 w 2033665"/>
                <a:gd name="connsiteY9" fmla="*/ 236441 h 775124"/>
                <a:gd name="connsiteX10" fmla="*/ 1795921 w 2033665"/>
                <a:gd name="connsiteY10" fmla="*/ 61380 h 775124"/>
                <a:gd name="connsiteX11" fmla="*/ 1788469 w 2033665"/>
                <a:gd name="connsiteY11" fmla="*/ 24469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23006 w 2033665"/>
                <a:gd name="connsiteY6" fmla="*/ 528060 h 775124"/>
                <a:gd name="connsiteX7" fmla="*/ 59918 w 2033665"/>
                <a:gd name="connsiteY7" fmla="*/ 535512 h 775124"/>
                <a:gd name="connsiteX8" fmla="*/ 1795921 w 2033665"/>
                <a:gd name="connsiteY8" fmla="*/ 236441 h 775124"/>
                <a:gd name="connsiteX9" fmla="*/ 1795921 w 2033665"/>
                <a:gd name="connsiteY9" fmla="*/ 61380 h 775124"/>
                <a:gd name="connsiteX10" fmla="*/ 1788469 w 2033665"/>
                <a:gd name="connsiteY10" fmla="*/ 24469 h 775124"/>
                <a:gd name="connsiteX11" fmla="*/ 1771972 w 2033665"/>
                <a:gd name="connsiteY11"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23006 w 2033665"/>
                <a:gd name="connsiteY6" fmla="*/ 528060 h 775124"/>
                <a:gd name="connsiteX7" fmla="*/ 1795921 w 2033665"/>
                <a:gd name="connsiteY7" fmla="*/ 236441 h 775124"/>
                <a:gd name="connsiteX8" fmla="*/ 1795921 w 2033665"/>
                <a:gd name="connsiteY8" fmla="*/ 61380 h 775124"/>
                <a:gd name="connsiteX9" fmla="*/ 1788469 w 2033665"/>
                <a:gd name="connsiteY9" fmla="*/ 24469 h 775124"/>
                <a:gd name="connsiteX10" fmla="*/ 1771972 w 2033665"/>
                <a:gd name="connsiteY10"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95921 w 2033665"/>
                <a:gd name="connsiteY6" fmla="*/ 236441 h 775124"/>
                <a:gd name="connsiteX7" fmla="*/ 1795921 w 2033665"/>
                <a:gd name="connsiteY7" fmla="*/ 61380 h 775124"/>
                <a:gd name="connsiteX8" fmla="*/ 1788469 w 2033665"/>
                <a:gd name="connsiteY8" fmla="*/ 24469 h 775124"/>
                <a:gd name="connsiteX9" fmla="*/ 1771972 w 2033665"/>
                <a:gd name="connsiteY9"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95921 w 2033665"/>
                <a:gd name="connsiteY6" fmla="*/ 236441 h 775124"/>
                <a:gd name="connsiteX7" fmla="*/ 1788469 w 2033665"/>
                <a:gd name="connsiteY7" fmla="*/ 24469 h 775124"/>
                <a:gd name="connsiteX8" fmla="*/ 1771972 w 2033665"/>
                <a:gd name="connsiteY8"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95921 w 2033665"/>
                <a:gd name="connsiteY6" fmla="*/ 236441 h 775124"/>
                <a:gd name="connsiteX7" fmla="*/ 1771972 w 2033665"/>
                <a:gd name="connsiteY7" fmla="*/ 0 h 775124"/>
                <a:gd name="connsiteX0" fmla="*/ 1771972 w 2033665"/>
                <a:gd name="connsiteY0" fmla="*/ 0 h 775124"/>
                <a:gd name="connsiteX1" fmla="*/ 2033665 w 2033665"/>
                <a:gd name="connsiteY1" fmla="*/ 247683 h 775124"/>
                <a:gd name="connsiteX2" fmla="*/ 2033665 w 2033665"/>
                <a:gd name="connsiteY2" fmla="*/ 522064 h 775124"/>
                <a:gd name="connsiteX3" fmla="*/ 1780605 w 2033665"/>
                <a:gd name="connsiteY3" fmla="*/ 775124 h 775124"/>
                <a:gd name="connsiteX4" fmla="*/ 277429 w 2033665"/>
                <a:gd name="connsiteY4" fmla="*/ 775124 h 775124"/>
                <a:gd name="connsiteX5" fmla="*/ 0 w 2033665"/>
                <a:gd name="connsiteY5" fmla="*/ 512547 h 775124"/>
                <a:gd name="connsiteX6" fmla="*/ 1771972 w 2033665"/>
                <a:gd name="connsiteY6" fmla="*/ 0 h 77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3665" h="775124">
                  <a:moveTo>
                    <a:pt x="1771972" y="0"/>
                  </a:moveTo>
                  <a:lnTo>
                    <a:pt x="2033665" y="247683"/>
                  </a:lnTo>
                  <a:lnTo>
                    <a:pt x="2033665" y="522064"/>
                  </a:lnTo>
                  <a:cubicBezTo>
                    <a:pt x="2033665" y="661825"/>
                    <a:pt x="1920366" y="775124"/>
                    <a:pt x="1780605" y="775124"/>
                  </a:cubicBezTo>
                  <a:lnTo>
                    <a:pt x="277429" y="775124"/>
                  </a:lnTo>
                  <a:lnTo>
                    <a:pt x="0" y="512547"/>
                  </a:lnTo>
                  <a:lnTo>
                    <a:pt x="1771972" y="0"/>
                  </a:ln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4" name="Rectangle: Rounded Corners 92">
              <a:extLst>
                <a:ext uri="{FF2B5EF4-FFF2-40B4-BE49-F238E27FC236}">
                  <a16:creationId xmlns:a16="http://schemas.microsoft.com/office/drawing/2014/main" id="{28826CAE-B489-4266-9A13-1246AF5F11B8}"/>
                </a:ext>
              </a:extLst>
            </p:cNvPr>
            <p:cNvSpPr/>
            <p:nvPr/>
          </p:nvSpPr>
          <p:spPr>
            <a:xfrm>
              <a:off x="7513180" y="1284388"/>
              <a:ext cx="1830832" cy="5689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400" b="1" dirty="0">
                  <a:solidFill>
                    <a:schemeClr val="tx1"/>
                  </a:solidFill>
                </a:rPr>
                <a:t>Secondary NameNode </a:t>
              </a:r>
              <a:endParaRPr lang="en-IN" sz="1400" b="1" dirty="0">
                <a:solidFill>
                  <a:schemeClr val="tx1"/>
                </a:solidFill>
              </a:endParaRPr>
            </a:p>
          </p:txBody>
        </p:sp>
      </p:grpSp>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356043" y="1139940"/>
            <a:ext cx="4726099" cy="3393237"/>
          </a:xfrm>
          <a:prstGeom prst="rect">
            <a:avLst/>
          </a:prstGeom>
        </p:spPr>
        <p:txBody>
          <a:bodyPr wrap="square">
            <a:spAutoFit/>
          </a:bodyPr>
          <a:lstStyle/>
          <a:p>
            <a:pPr marL="285750" indent="-285750">
              <a:lnSpc>
                <a:spcPct val="150000"/>
              </a:lnSpc>
              <a:buFont typeface="Arial" panose="020B0604020202020204" pitchFamily="34" charset="0"/>
              <a:buChar char="•"/>
            </a:pPr>
            <a:r>
              <a:rPr lang="en-US" sz="1300" dirty="0"/>
              <a:t>Secondary NameNode doesn’t act as a ‘secondary’ NameNode </a:t>
            </a:r>
          </a:p>
          <a:p>
            <a:pPr marL="285750" indent="-285750">
              <a:lnSpc>
                <a:spcPct val="150000"/>
              </a:lnSpc>
              <a:buFont typeface="Arial" panose="020B0604020202020204" pitchFamily="34" charset="0"/>
              <a:buChar char="•"/>
            </a:pPr>
            <a:r>
              <a:rPr lang="en-IN" sz="1300" dirty="0"/>
              <a:t>Its main role is to periodically </a:t>
            </a:r>
            <a:r>
              <a:rPr lang="en-IN" sz="1300" b="1" dirty="0"/>
              <a:t>merge</a:t>
            </a:r>
            <a:r>
              <a:rPr lang="en-IN" sz="1300" dirty="0"/>
              <a:t> the namespace image with the edit log to prevent the edit log from becoming too large</a:t>
            </a:r>
          </a:p>
          <a:p>
            <a:pPr marL="285750" indent="-285750">
              <a:lnSpc>
                <a:spcPct val="150000"/>
              </a:lnSpc>
              <a:buFont typeface="Arial" panose="020B0604020202020204" pitchFamily="34" charset="0"/>
              <a:buChar char="•"/>
            </a:pPr>
            <a:r>
              <a:rPr lang="en-US" sz="1300" dirty="0"/>
              <a:t>It runs on a separate physical machine as </a:t>
            </a:r>
            <a:r>
              <a:rPr lang="en-IN" sz="1300" dirty="0"/>
              <a:t>it requires plenty of CPU and memory for performing the merge</a:t>
            </a:r>
          </a:p>
          <a:p>
            <a:pPr marL="285750" indent="-285750">
              <a:lnSpc>
                <a:spcPct val="150000"/>
              </a:lnSpc>
              <a:buFont typeface="Arial" panose="020B0604020202020204" pitchFamily="34" charset="0"/>
              <a:buChar char="•"/>
            </a:pPr>
            <a:r>
              <a:rPr lang="en-US" sz="1300" dirty="0"/>
              <a:t>It keeps a copy of the namespace image that can be used when the NameNode fails</a:t>
            </a:r>
          </a:p>
          <a:p>
            <a:pPr marL="285750" indent="-285750">
              <a:lnSpc>
                <a:spcPct val="150000"/>
              </a:lnSpc>
              <a:buFont typeface="Arial" panose="020B0604020202020204" pitchFamily="34" charset="0"/>
              <a:buChar char="•"/>
            </a:pPr>
            <a:r>
              <a:rPr lang="en-IN" sz="1300" dirty="0"/>
              <a:t>In case a NameNode fails, the Secondary NameNode will copy the NameNode’s metadata files to itself and will run as the new primary NameNode</a:t>
            </a:r>
          </a:p>
        </p:txBody>
      </p:sp>
      <p:sp>
        <p:nvSpPr>
          <p:cNvPr id="15"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HDFS Components: </a:t>
            </a:r>
            <a:r>
              <a:rPr lang="en-GB" altLang="en-US" sz="2400" b="1" dirty="0">
                <a:solidFill>
                  <a:schemeClr val="accent2">
                    <a:lumMod val="60000"/>
                    <a:lumOff val="40000"/>
                  </a:schemeClr>
                </a:solidFill>
              </a:rPr>
              <a:t>Secondary NameNode</a:t>
            </a:r>
            <a:endParaRPr lang="en-US" sz="2400" b="1" dirty="0">
              <a:solidFill>
                <a:schemeClr val="accent2">
                  <a:lumMod val="60000"/>
                  <a:lumOff val="40000"/>
                </a:schemeClr>
              </a:solidFill>
            </a:endParaRPr>
          </a:p>
        </p:txBody>
      </p:sp>
    </p:spTree>
    <p:extLst>
      <p:ext uri="{BB962C8B-B14F-4D97-AF65-F5344CB8AC3E}">
        <p14:creationId xmlns:p14="http://schemas.microsoft.com/office/powerpoint/2010/main" val="3885604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HDFS Components: </a:t>
            </a:r>
            <a:r>
              <a:rPr lang="en-GB" altLang="en-US" sz="2400" b="1" dirty="0">
                <a:solidFill>
                  <a:schemeClr val="accent2">
                    <a:lumMod val="60000"/>
                    <a:lumOff val="40000"/>
                  </a:schemeClr>
                </a:solidFill>
              </a:rPr>
              <a:t>Blocks</a:t>
            </a:r>
            <a:endParaRPr lang="en-US" sz="2400" b="1" dirty="0">
              <a:solidFill>
                <a:schemeClr val="accent2">
                  <a:lumMod val="60000"/>
                  <a:lumOff val="40000"/>
                </a:schemeClr>
              </a:solidFill>
            </a:endParaRPr>
          </a:p>
        </p:txBody>
      </p:sp>
      <p:sp>
        <p:nvSpPr>
          <p:cNvPr id="6" name="TextBox 5"/>
          <p:cNvSpPr txBox="1"/>
          <p:nvPr/>
        </p:nvSpPr>
        <p:spPr>
          <a:xfrm>
            <a:off x="1965263" y="1064008"/>
            <a:ext cx="5484063" cy="10272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1">
                    <a:lumMod val="75000"/>
                    <a:lumOff val="25000"/>
                  </a:schemeClr>
                </a:solidFill>
              </a:rPr>
              <a:t>The </a:t>
            </a:r>
            <a:r>
              <a:rPr lang="en-US" b="1" dirty="0">
                <a:solidFill>
                  <a:schemeClr val="tx1">
                    <a:lumMod val="75000"/>
                    <a:lumOff val="25000"/>
                  </a:schemeClr>
                </a:solidFill>
              </a:rPr>
              <a:t>smallest</a:t>
            </a:r>
            <a:r>
              <a:rPr lang="en-US" dirty="0">
                <a:solidFill>
                  <a:schemeClr val="tx1">
                    <a:lumMod val="75000"/>
                    <a:lumOff val="25000"/>
                  </a:schemeClr>
                </a:solidFill>
              </a:rPr>
              <a:t> unit writable by a disk or ﬁle system</a:t>
            </a:r>
          </a:p>
          <a:p>
            <a:pPr marL="285750" indent="-285750">
              <a:lnSpc>
                <a:spcPct val="150000"/>
              </a:lnSpc>
              <a:buFont typeface="Arial" panose="020B0604020202020204" pitchFamily="34" charset="0"/>
              <a:buChar char="•"/>
            </a:pPr>
            <a:r>
              <a:rPr lang="en-US" dirty="0">
                <a:solidFill>
                  <a:schemeClr val="tx1">
                    <a:lumMod val="75000"/>
                    <a:lumOff val="25000"/>
                  </a:schemeClr>
                </a:solidFill>
              </a:rPr>
              <a:t>Everything a ﬁle system does is composed of operations done on blocks </a:t>
            </a:r>
          </a:p>
          <a:p>
            <a:pPr marL="285750" indent="-285750">
              <a:lnSpc>
                <a:spcPct val="150000"/>
              </a:lnSpc>
              <a:buFont typeface="Arial" panose="020B0604020202020204" pitchFamily="34" charset="0"/>
              <a:buChar char="•"/>
            </a:pPr>
            <a:r>
              <a:rPr lang="en-US" dirty="0">
                <a:solidFill>
                  <a:schemeClr val="tx1">
                    <a:lumMod val="75000"/>
                    <a:lumOff val="25000"/>
                  </a:schemeClr>
                </a:solidFill>
              </a:rPr>
              <a:t>Blocks are stored on DataNodes</a:t>
            </a:r>
            <a:endParaRPr lang="en-IN" dirty="0">
              <a:solidFill>
                <a:schemeClr val="tx1">
                  <a:lumMod val="75000"/>
                  <a:lumOff val="25000"/>
                </a:schemeClr>
              </a:solidFill>
            </a:endParaRPr>
          </a:p>
        </p:txBody>
      </p:sp>
      <p:sp>
        <p:nvSpPr>
          <p:cNvPr id="8" name="TextBox 7"/>
          <p:cNvSpPr txBox="1"/>
          <p:nvPr/>
        </p:nvSpPr>
        <p:spPr>
          <a:xfrm>
            <a:off x="2925733" y="2435560"/>
            <a:ext cx="3482172" cy="369332"/>
          </a:xfrm>
          <a:prstGeom prst="rect">
            <a:avLst/>
          </a:prstGeom>
          <a:noFill/>
        </p:spPr>
        <p:txBody>
          <a:bodyPr wrap="none" rtlCol="0">
            <a:spAutoFit/>
          </a:bodyPr>
          <a:lstStyle/>
          <a:p>
            <a:r>
              <a:rPr lang="en-US" sz="1800" b="1" dirty="0">
                <a:solidFill>
                  <a:srgbClr val="827CA8"/>
                </a:solidFill>
              </a:rPr>
              <a:t>Default block size in HDFS: 128 MB</a:t>
            </a:r>
            <a:endParaRPr lang="en-IN" sz="1800" b="1" dirty="0">
              <a:solidFill>
                <a:srgbClr val="827CA8"/>
              </a:solidFill>
            </a:endParaRPr>
          </a:p>
        </p:txBody>
      </p:sp>
      <p:grpSp>
        <p:nvGrpSpPr>
          <p:cNvPr id="31" name="Group 30"/>
          <p:cNvGrpSpPr/>
          <p:nvPr/>
        </p:nvGrpSpPr>
        <p:grpSpPr>
          <a:xfrm>
            <a:off x="2144236" y="3365500"/>
            <a:ext cx="5088018" cy="1112882"/>
            <a:chOff x="2055336" y="3314700"/>
            <a:chExt cx="5088018" cy="1112882"/>
          </a:xfrm>
        </p:grpSpPr>
        <p:sp>
          <p:nvSpPr>
            <p:cNvPr id="3" name="Rectangle 2"/>
            <p:cNvSpPr/>
            <p:nvPr/>
          </p:nvSpPr>
          <p:spPr>
            <a:xfrm>
              <a:off x="2055336" y="3314700"/>
              <a:ext cx="1016000" cy="8128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p:cNvSpPr/>
            <p:nvPr/>
          </p:nvSpPr>
          <p:spPr>
            <a:xfrm>
              <a:off x="4064000" y="3314700"/>
              <a:ext cx="1016000" cy="8128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p:cNvSpPr/>
            <p:nvPr/>
          </p:nvSpPr>
          <p:spPr>
            <a:xfrm>
              <a:off x="6072664" y="3314700"/>
              <a:ext cx="1016000" cy="8128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p:cNvSpPr txBox="1"/>
            <p:nvPr/>
          </p:nvSpPr>
          <p:spPr>
            <a:xfrm>
              <a:off x="2055336" y="4127500"/>
              <a:ext cx="1032590" cy="300082"/>
            </a:xfrm>
            <a:prstGeom prst="rect">
              <a:avLst/>
            </a:prstGeom>
            <a:noFill/>
          </p:spPr>
          <p:txBody>
            <a:bodyPr wrap="none" rtlCol="0">
              <a:spAutoFit/>
            </a:bodyPr>
            <a:lstStyle/>
            <a:p>
              <a:r>
                <a:rPr lang="en-US" b="1" dirty="0">
                  <a:solidFill>
                    <a:schemeClr val="accent2"/>
                  </a:solidFill>
                </a:rPr>
                <a:t>DataNode 1</a:t>
              </a:r>
              <a:endParaRPr lang="en-IN" b="1" dirty="0">
                <a:solidFill>
                  <a:schemeClr val="accent2"/>
                </a:solidFill>
              </a:endParaRPr>
            </a:p>
          </p:txBody>
        </p:sp>
        <p:sp>
          <p:nvSpPr>
            <p:cNvPr id="13" name="TextBox 12"/>
            <p:cNvSpPr txBox="1"/>
            <p:nvPr/>
          </p:nvSpPr>
          <p:spPr>
            <a:xfrm>
              <a:off x="4102100" y="4114800"/>
              <a:ext cx="1032590" cy="300082"/>
            </a:xfrm>
            <a:prstGeom prst="rect">
              <a:avLst/>
            </a:prstGeom>
            <a:noFill/>
          </p:spPr>
          <p:txBody>
            <a:bodyPr wrap="none" rtlCol="0">
              <a:spAutoFit/>
            </a:bodyPr>
            <a:lstStyle/>
            <a:p>
              <a:r>
                <a:rPr lang="en-US" b="1" dirty="0">
                  <a:solidFill>
                    <a:schemeClr val="accent3"/>
                  </a:solidFill>
                </a:rPr>
                <a:t>DataNode 2</a:t>
              </a:r>
              <a:endParaRPr lang="en-IN" b="1" dirty="0">
                <a:solidFill>
                  <a:schemeClr val="accent3"/>
                </a:solidFill>
              </a:endParaRPr>
            </a:p>
          </p:txBody>
        </p:sp>
        <p:sp>
          <p:nvSpPr>
            <p:cNvPr id="14" name="TextBox 13"/>
            <p:cNvSpPr txBox="1"/>
            <p:nvPr/>
          </p:nvSpPr>
          <p:spPr>
            <a:xfrm>
              <a:off x="6110764" y="4125141"/>
              <a:ext cx="1032590" cy="300082"/>
            </a:xfrm>
            <a:prstGeom prst="rect">
              <a:avLst/>
            </a:prstGeom>
            <a:noFill/>
          </p:spPr>
          <p:txBody>
            <a:bodyPr wrap="none" rtlCol="0">
              <a:spAutoFit/>
            </a:bodyPr>
            <a:lstStyle/>
            <a:p>
              <a:r>
                <a:rPr lang="en-US" b="1" dirty="0">
                  <a:solidFill>
                    <a:schemeClr val="accent1"/>
                  </a:solidFill>
                </a:rPr>
                <a:t>DataNode 3</a:t>
              </a:r>
              <a:endParaRPr lang="en-IN" b="1" dirty="0">
                <a:solidFill>
                  <a:schemeClr val="accent1"/>
                </a:solidFill>
              </a:endParaRPr>
            </a:p>
          </p:txBody>
        </p:sp>
        <p:sp>
          <p:nvSpPr>
            <p:cNvPr id="15" name="Rectangle 14"/>
            <p:cNvSpPr/>
            <p:nvPr/>
          </p:nvSpPr>
          <p:spPr>
            <a:xfrm>
              <a:off x="2144236" y="3416300"/>
              <a:ext cx="205264" cy="20388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endParaRPr lang="en-IN" sz="1200" dirty="0"/>
            </a:p>
          </p:txBody>
        </p:sp>
        <p:sp>
          <p:nvSpPr>
            <p:cNvPr id="16" name="Rectangle 15"/>
            <p:cNvSpPr/>
            <p:nvPr/>
          </p:nvSpPr>
          <p:spPr>
            <a:xfrm>
              <a:off x="2144236" y="3822700"/>
              <a:ext cx="205264" cy="20388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17" name="Rectangle 16"/>
            <p:cNvSpPr/>
            <p:nvPr/>
          </p:nvSpPr>
          <p:spPr>
            <a:xfrm>
              <a:off x="2415222" y="3632883"/>
              <a:ext cx="205264" cy="20388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IN" dirty="0"/>
            </a:p>
          </p:txBody>
        </p:sp>
        <p:sp>
          <p:nvSpPr>
            <p:cNvPr id="18" name="Rectangle 17"/>
            <p:cNvSpPr/>
            <p:nvPr/>
          </p:nvSpPr>
          <p:spPr>
            <a:xfrm>
              <a:off x="2675572" y="3823041"/>
              <a:ext cx="205264" cy="20388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IN" dirty="0"/>
            </a:p>
          </p:txBody>
        </p:sp>
        <p:sp>
          <p:nvSpPr>
            <p:cNvPr id="19" name="Rectangle 18"/>
            <p:cNvSpPr/>
            <p:nvPr/>
          </p:nvSpPr>
          <p:spPr>
            <a:xfrm>
              <a:off x="2671286" y="3415276"/>
              <a:ext cx="205264" cy="20388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20" name="Rectangle 19"/>
            <p:cNvSpPr/>
            <p:nvPr/>
          </p:nvSpPr>
          <p:spPr>
            <a:xfrm>
              <a:off x="6216373" y="3430025"/>
              <a:ext cx="205264" cy="20388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21" name="Rectangle 20"/>
            <p:cNvSpPr/>
            <p:nvPr/>
          </p:nvSpPr>
          <p:spPr>
            <a:xfrm>
              <a:off x="6216373" y="3836425"/>
              <a:ext cx="205264" cy="20388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22" name="Rectangle 21"/>
            <p:cNvSpPr/>
            <p:nvPr/>
          </p:nvSpPr>
          <p:spPr>
            <a:xfrm>
              <a:off x="6487359" y="3646608"/>
              <a:ext cx="205264" cy="20388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IN" dirty="0"/>
            </a:p>
          </p:txBody>
        </p:sp>
        <p:sp>
          <p:nvSpPr>
            <p:cNvPr id="23" name="Rectangle 22"/>
            <p:cNvSpPr/>
            <p:nvPr/>
          </p:nvSpPr>
          <p:spPr>
            <a:xfrm>
              <a:off x="6747709" y="3836766"/>
              <a:ext cx="205264" cy="20388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IN" dirty="0"/>
            </a:p>
          </p:txBody>
        </p:sp>
        <p:sp>
          <p:nvSpPr>
            <p:cNvPr id="24" name="Rectangle 23"/>
            <p:cNvSpPr/>
            <p:nvPr/>
          </p:nvSpPr>
          <p:spPr>
            <a:xfrm>
              <a:off x="6743423" y="3429001"/>
              <a:ext cx="205264" cy="20388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25" name="Rectangle 24"/>
            <p:cNvSpPr/>
            <p:nvPr/>
          </p:nvSpPr>
          <p:spPr>
            <a:xfrm>
              <a:off x="4173121" y="3430025"/>
              <a:ext cx="205264" cy="20388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26" name="Rectangle 25"/>
            <p:cNvSpPr/>
            <p:nvPr/>
          </p:nvSpPr>
          <p:spPr>
            <a:xfrm>
              <a:off x="4173121" y="3836425"/>
              <a:ext cx="205264" cy="20388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27" name="Rectangle 26"/>
            <p:cNvSpPr/>
            <p:nvPr/>
          </p:nvSpPr>
          <p:spPr>
            <a:xfrm>
              <a:off x="4444107" y="3646608"/>
              <a:ext cx="205264" cy="20388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IN" dirty="0"/>
            </a:p>
          </p:txBody>
        </p:sp>
        <p:sp>
          <p:nvSpPr>
            <p:cNvPr id="28" name="Rectangle 27"/>
            <p:cNvSpPr/>
            <p:nvPr/>
          </p:nvSpPr>
          <p:spPr>
            <a:xfrm>
              <a:off x="4704457" y="3836766"/>
              <a:ext cx="205264" cy="20388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IN" dirty="0"/>
            </a:p>
          </p:txBody>
        </p:sp>
        <p:sp>
          <p:nvSpPr>
            <p:cNvPr id="29" name="Rectangle 28"/>
            <p:cNvSpPr/>
            <p:nvPr/>
          </p:nvSpPr>
          <p:spPr>
            <a:xfrm>
              <a:off x="4700171" y="3429001"/>
              <a:ext cx="205264" cy="20388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grpSp>
      <p:sp>
        <p:nvSpPr>
          <p:cNvPr id="34" name="TextBox 33"/>
          <p:cNvSpPr txBox="1"/>
          <p:nvPr/>
        </p:nvSpPr>
        <p:spPr>
          <a:xfrm>
            <a:off x="1270745" y="3627917"/>
            <a:ext cx="641714" cy="300082"/>
          </a:xfrm>
          <a:prstGeom prst="rect">
            <a:avLst/>
          </a:prstGeom>
          <a:noFill/>
        </p:spPr>
        <p:txBody>
          <a:bodyPr wrap="none" rtlCol="0">
            <a:spAutoFit/>
          </a:bodyPr>
          <a:lstStyle/>
          <a:p>
            <a:r>
              <a:rPr lang="en-US" b="1" dirty="0"/>
              <a:t>Blocks</a:t>
            </a:r>
            <a:endParaRPr lang="en-IN" b="1" dirty="0"/>
          </a:p>
        </p:txBody>
      </p:sp>
      <p:sp>
        <p:nvSpPr>
          <p:cNvPr id="38" name="TextBox 37"/>
          <p:cNvSpPr txBox="1"/>
          <p:nvPr/>
        </p:nvSpPr>
        <p:spPr>
          <a:xfrm>
            <a:off x="3333348" y="3627917"/>
            <a:ext cx="641714" cy="300082"/>
          </a:xfrm>
          <a:prstGeom prst="rect">
            <a:avLst/>
          </a:prstGeom>
          <a:noFill/>
        </p:spPr>
        <p:txBody>
          <a:bodyPr wrap="square" rtlCol="0">
            <a:spAutoFit/>
          </a:bodyPr>
          <a:lstStyle/>
          <a:p>
            <a:r>
              <a:rPr lang="en-US" b="1" dirty="0"/>
              <a:t>Blocks</a:t>
            </a:r>
            <a:endParaRPr lang="en-IN" b="1" dirty="0"/>
          </a:p>
        </p:txBody>
      </p:sp>
      <p:sp>
        <p:nvSpPr>
          <p:cNvPr id="41" name="TextBox 40"/>
          <p:cNvSpPr txBox="1"/>
          <p:nvPr/>
        </p:nvSpPr>
        <p:spPr>
          <a:xfrm>
            <a:off x="5337487" y="3629282"/>
            <a:ext cx="641714" cy="300082"/>
          </a:xfrm>
          <a:prstGeom prst="rect">
            <a:avLst/>
          </a:prstGeom>
          <a:noFill/>
        </p:spPr>
        <p:txBody>
          <a:bodyPr wrap="none" rtlCol="0">
            <a:spAutoFit/>
          </a:bodyPr>
          <a:lstStyle/>
          <a:p>
            <a:r>
              <a:rPr lang="en-US" b="1" dirty="0"/>
              <a:t>Blocks</a:t>
            </a:r>
            <a:endParaRPr lang="en-IN" b="1" dirty="0"/>
          </a:p>
        </p:txBody>
      </p:sp>
      <p:cxnSp>
        <p:nvCxnSpPr>
          <p:cNvPr id="39" name="Straight Arrow Connector 38"/>
          <p:cNvCxnSpPr/>
          <p:nvPr/>
        </p:nvCxnSpPr>
        <p:spPr>
          <a:xfrm>
            <a:off x="1912176" y="3766584"/>
            <a:ext cx="352968" cy="1365"/>
          </a:xfrm>
          <a:prstGeom prst="straightConnector1">
            <a:avLst/>
          </a:prstGeom>
          <a:ln w="28575">
            <a:solidFill>
              <a:srgbClr val="604878"/>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943005" y="3771900"/>
            <a:ext cx="352968" cy="1365"/>
          </a:xfrm>
          <a:prstGeom prst="straightConnector1">
            <a:avLst/>
          </a:prstGeom>
          <a:ln w="28575">
            <a:solidFill>
              <a:srgbClr val="6B9F25"/>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948652" y="3790013"/>
            <a:ext cx="352968" cy="1365"/>
          </a:xfrm>
          <a:prstGeom prst="straightConnector1">
            <a:avLst/>
          </a:prstGeom>
          <a:ln w="28575">
            <a:solidFill>
              <a:srgbClr val="F07F09"/>
            </a:solidFill>
            <a:tailEnd type="triangle"/>
          </a:ln>
        </p:spPr>
        <p:style>
          <a:lnRef idx="1">
            <a:schemeClr val="accent1"/>
          </a:lnRef>
          <a:fillRef idx="0">
            <a:schemeClr val="accent1"/>
          </a:fillRef>
          <a:effectRef idx="0">
            <a:schemeClr val="accent1"/>
          </a:effectRef>
          <a:fontRef idx="minor">
            <a:schemeClr val="tx1"/>
          </a:fontRef>
        </p:style>
      </p:cxnSp>
      <p:sp>
        <p:nvSpPr>
          <p:cNvPr id="2" name="Cloud Callout 1"/>
          <p:cNvSpPr/>
          <p:nvPr/>
        </p:nvSpPr>
        <p:spPr>
          <a:xfrm>
            <a:off x="7449326" y="1778389"/>
            <a:ext cx="1408386" cy="1031685"/>
          </a:xfrm>
          <a:prstGeom prst="cloudCallout">
            <a:avLst>
              <a:gd name="adj1" fmla="val -54415"/>
              <a:gd name="adj2" fmla="val 3499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Can the block size of HDFS be increased?</a:t>
            </a:r>
            <a:endParaRPr lang="en-IN" sz="1100" b="1" dirty="0"/>
          </a:p>
        </p:txBody>
      </p:sp>
      <p:sp>
        <p:nvSpPr>
          <p:cNvPr id="10" name="Rounded Rectangle 9"/>
          <p:cNvSpPr/>
          <p:nvPr/>
        </p:nvSpPr>
        <p:spPr>
          <a:xfrm>
            <a:off x="2925733" y="2417964"/>
            <a:ext cx="3482172" cy="386928"/>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44716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HDFS Components: </a:t>
            </a:r>
            <a:r>
              <a:rPr lang="en-GB" altLang="en-US" sz="2400" b="1" dirty="0">
                <a:solidFill>
                  <a:schemeClr val="accent2">
                    <a:lumMod val="60000"/>
                    <a:lumOff val="40000"/>
                  </a:schemeClr>
                </a:solidFill>
              </a:rPr>
              <a:t>Blocks</a:t>
            </a:r>
            <a:endParaRPr lang="en-US" sz="2400" b="1" dirty="0">
              <a:solidFill>
                <a:schemeClr val="accent2">
                  <a:lumMod val="60000"/>
                  <a:lumOff val="40000"/>
                </a:schemeClr>
              </a:solidFill>
            </a:endParaRPr>
          </a:p>
        </p:txBody>
      </p:sp>
      <p:sp>
        <p:nvSpPr>
          <p:cNvPr id="2" name="Rectangle 1"/>
          <p:cNvSpPr/>
          <p:nvPr/>
        </p:nvSpPr>
        <p:spPr>
          <a:xfrm>
            <a:off x="951393" y="1679433"/>
            <a:ext cx="3117972" cy="923330"/>
          </a:xfrm>
          <a:prstGeom prst="rect">
            <a:avLst/>
          </a:prstGeom>
        </p:spPr>
        <p:txBody>
          <a:bodyPr wrap="square">
            <a:spAutoFit/>
          </a:bodyPr>
          <a:lstStyle/>
          <a:p>
            <a:pPr algn="ctr">
              <a:lnSpc>
                <a:spcPct val="150000"/>
              </a:lnSpc>
            </a:pPr>
            <a:r>
              <a:rPr lang="en-US" sz="1200" dirty="0">
                <a:solidFill>
                  <a:schemeClr val="tx1">
                    <a:lumMod val="75000"/>
                    <a:lumOff val="25000"/>
                  </a:schemeClr>
                </a:solidFill>
              </a:rPr>
              <a:t>Data is </a:t>
            </a:r>
            <a:r>
              <a:rPr lang="en-US" sz="1200" b="1" dirty="0">
                <a:solidFill>
                  <a:schemeClr val="tx1">
                    <a:lumMod val="75000"/>
                    <a:lumOff val="25000"/>
                  </a:schemeClr>
                </a:solidFill>
              </a:rPr>
              <a:t>stored </a:t>
            </a:r>
            <a:r>
              <a:rPr lang="en-US" sz="1200" dirty="0">
                <a:solidFill>
                  <a:schemeClr val="tx1">
                    <a:lumMod val="75000"/>
                    <a:lumOff val="25000"/>
                  </a:schemeClr>
                </a:solidFill>
              </a:rPr>
              <a:t>in HDFS in </a:t>
            </a:r>
            <a:r>
              <a:rPr lang="en-US" sz="1200" b="1" dirty="0">
                <a:solidFill>
                  <a:schemeClr val="tx1">
                    <a:lumMod val="75000"/>
                    <a:lumOff val="25000"/>
                  </a:schemeClr>
                </a:solidFill>
              </a:rPr>
              <a:t>several blocks</a:t>
            </a:r>
            <a:r>
              <a:rPr lang="en-US" sz="1200" dirty="0">
                <a:solidFill>
                  <a:schemeClr val="tx1">
                    <a:lumMod val="75000"/>
                    <a:lumOff val="25000"/>
                  </a:schemeClr>
                </a:solidFill>
              </a:rPr>
              <a:t>, with a maximum size </a:t>
            </a:r>
            <a:r>
              <a:rPr lang="en-US" sz="1200" b="1" dirty="0">
                <a:solidFill>
                  <a:schemeClr val="tx1">
                    <a:lumMod val="75000"/>
                    <a:lumOff val="25000"/>
                  </a:schemeClr>
                </a:solidFill>
              </a:rPr>
              <a:t>128 MB</a:t>
            </a:r>
          </a:p>
          <a:p>
            <a:pPr algn="ctr">
              <a:lnSpc>
                <a:spcPct val="150000"/>
              </a:lnSpc>
            </a:pPr>
            <a:r>
              <a:rPr lang="en-US" sz="1200" b="1" dirty="0">
                <a:solidFill>
                  <a:schemeClr val="tx1">
                    <a:lumMod val="75000"/>
                    <a:lumOff val="25000"/>
                  </a:schemeClr>
                </a:solidFill>
              </a:rPr>
              <a:t>This is how it is:</a:t>
            </a:r>
            <a:endParaRPr lang="en-IN" sz="1200" b="1" dirty="0">
              <a:solidFill>
                <a:schemeClr val="tx1">
                  <a:lumMod val="75000"/>
                  <a:lumOff val="25000"/>
                </a:schemeClr>
              </a:solidFill>
            </a:endParaRPr>
          </a:p>
        </p:txBody>
      </p:sp>
      <p:grpSp>
        <p:nvGrpSpPr>
          <p:cNvPr id="15" name="Group 14"/>
          <p:cNvGrpSpPr/>
          <p:nvPr/>
        </p:nvGrpSpPr>
        <p:grpSpPr>
          <a:xfrm>
            <a:off x="571670" y="2847507"/>
            <a:ext cx="3778250" cy="1017086"/>
            <a:chOff x="2279650" y="2513053"/>
            <a:chExt cx="4578350" cy="123246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650" y="2513053"/>
              <a:ext cx="920750" cy="920750"/>
            </a:xfrm>
            <a:prstGeom prst="rect">
              <a:avLst/>
            </a:prstGeom>
          </p:spPr>
        </p:pic>
        <p:sp>
          <p:nvSpPr>
            <p:cNvPr id="5" name="TextBox 4"/>
            <p:cNvSpPr txBox="1"/>
            <p:nvPr/>
          </p:nvSpPr>
          <p:spPr>
            <a:xfrm>
              <a:off x="2456222" y="2932491"/>
              <a:ext cx="717157" cy="484839"/>
            </a:xfrm>
            <a:prstGeom prst="rect">
              <a:avLst/>
            </a:prstGeom>
            <a:noFill/>
          </p:spPr>
          <p:txBody>
            <a:bodyPr wrap="none" rtlCol="0">
              <a:spAutoFit/>
            </a:bodyPr>
            <a:lstStyle/>
            <a:p>
              <a:pPr algn="ctr"/>
              <a:r>
                <a:rPr lang="en-US" sz="1000" b="1" dirty="0">
                  <a:solidFill>
                    <a:srgbClr val="808285"/>
                  </a:solidFill>
                </a:rPr>
                <a:t>Abc.txt</a:t>
              </a:r>
            </a:p>
            <a:p>
              <a:pPr algn="ctr"/>
              <a:r>
                <a:rPr lang="en-US" sz="1000" b="1" dirty="0">
                  <a:solidFill>
                    <a:srgbClr val="808285"/>
                  </a:solidFill>
                </a:rPr>
                <a:t>200 Mb</a:t>
              </a:r>
              <a:endParaRPr lang="en-IN" sz="1000" b="1" dirty="0">
                <a:solidFill>
                  <a:srgbClr val="808285"/>
                </a:solidFill>
              </a:endParaRPr>
            </a:p>
          </p:txBody>
        </p:sp>
        <p:sp>
          <p:nvSpPr>
            <p:cNvPr id="6" name="Right Arrow 5"/>
            <p:cNvSpPr/>
            <p:nvPr/>
          </p:nvSpPr>
          <p:spPr>
            <a:xfrm>
              <a:off x="3327400" y="2973428"/>
              <a:ext cx="723900" cy="18989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8" name="Rounded Rectangle 7"/>
            <p:cNvSpPr/>
            <p:nvPr/>
          </p:nvSpPr>
          <p:spPr>
            <a:xfrm>
              <a:off x="4229100" y="2754353"/>
              <a:ext cx="800100" cy="67945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BLK_1</a:t>
              </a:r>
              <a:endParaRPr lang="en-IN" sz="1050" dirty="0"/>
            </a:p>
          </p:txBody>
        </p:sp>
        <p:sp>
          <p:nvSpPr>
            <p:cNvPr id="11" name="Rounded Rectangle 10"/>
            <p:cNvSpPr/>
            <p:nvPr/>
          </p:nvSpPr>
          <p:spPr>
            <a:xfrm>
              <a:off x="6057900" y="2754353"/>
              <a:ext cx="800100" cy="67945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BLK_2</a:t>
              </a:r>
              <a:endParaRPr lang="en-IN" sz="1050" dirty="0"/>
            </a:p>
          </p:txBody>
        </p:sp>
        <p:sp>
          <p:nvSpPr>
            <p:cNvPr id="12" name="TextBox 11"/>
            <p:cNvSpPr txBox="1"/>
            <p:nvPr/>
          </p:nvSpPr>
          <p:spPr>
            <a:xfrm>
              <a:off x="4270331" y="3447159"/>
              <a:ext cx="717157" cy="298362"/>
            </a:xfrm>
            <a:prstGeom prst="rect">
              <a:avLst/>
            </a:prstGeom>
            <a:noFill/>
          </p:spPr>
          <p:txBody>
            <a:bodyPr wrap="none" rtlCol="0">
              <a:spAutoFit/>
            </a:bodyPr>
            <a:lstStyle/>
            <a:p>
              <a:pPr algn="ctr"/>
              <a:r>
                <a:rPr lang="en-US" sz="1000" b="1" dirty="0">
                  <a:solidFill>
                    <a:schemeClr val="accent3"/>
                  </a:solidFill>
                </a:rPr>
                <a:t>128 Mb</a:t>
              </a:r>
              <a:endParaRPr lang="en-IN" sz="1000" b="1" dirty="0">
                <a:solidFill>
                  <a:schemeClr val="accent3"/>
                </a:solidFill>
              </a:endParaRPr>
            </a:p>
          </p:txBody>
        </p:sp>
        <p:sp>
          <p:nvSpPr>
            <p:cNvPr id="13" name="TextBox 12"/>
            <p:cNvSpPr txBox="1"/>
            <p:nvPr/>
          </p:nvSpPr>
          <p:spPr>
            <a:xfrm>
              <a:off x="6139191" y="3447158"/>
              <a:ext cx="637517" cy="298362"/>
            </a:xfrm>
            <a:prstGeom prst="rect">
              <a:avLst/>
            </a:prstGeom>
            <a:noFill/>
          </p:spPr>
          <p:txBody>
            <a:bodyPr wrap="none" rtlCol="0">
              <a:spAutoFit/>
            </a:bodyPr>
            <a:lstStyle/>
            <a:p>
              <a:pPr algn="ctr"/>
              <a:r>
                <a:rPr lang="en-US" sz="1000" b="1" dirty="0">
                  <a:solidFill>
                    <a:schemeClr val="accent4"/>
                  </a:solidFill>
                </a:rPr>
                <a:t>72 Mb</a:t>
              </a:r>
              <a:endParaRPr lang="en-IN" sz="1000" b="1" dirty="0">
                <a:solidFill>
                  <a:schemeClr val="accent4"/>
                </a:solidFill>
              </a:endParaRPr>
            </a:p>
          </p:txBody>
        </p:sp>
        <p:sp>
          <p:nvSpPr>
            <p:cNvPr id="14" name="Plus 13"/>
            <p:cNvSpPr/>
            <p:nvPr/>
          </p:nvSpPr>
          <p:spPr>
            <a:xfrm>
              <a:off x="5080000" y="2754353"/>
              <a:ext cx="800100" cy="699709"/>
            </a:xfrm>
            <a:prstGeom prst="mathPlus">
              <a:avLst>
                <a:gd name="adj1" fmla="val 16260"/>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grpSp>
      <p:sp>
        <p:nvSpPr>
          <p:cNvPr id="16" name="TextBox 15"/>
          <p:cNvSpPr txBox="1"/>
          <p:nvPr/>
        </p:nvSpPr>
        <p:spPr>
          <a:xfrm>
            <a:off x="5987216" y="1689169"/>
            <a:ext cx="2608343" cy="307777"/>
          </a:xfrm>
          <a:prstGeom prst="rect">
            <a:avLst/>
          </a:prstGeom>
          <a:noFill/>
        </p:spPr>
        <p:txBody>
          <a:bodyPr wrap="none" rtlCol="0">
            <a:spAutoFit/>
          </a:bodyPr>
          <a:lstStyle/>
          <a:p>
            <a:r>
              <a:rPr lang="en-US" sz="1400" b="1" dirty="0"/>
              <a:t>Why is a Block in HDFS so large? </a:t>
            </a:r>
            <a:endParaRPr lang="en-IN" sz="1400" b="1" dirty="0"/>
          </a:p>
        </p:txBody>
      </p:sp>
      <p:grpSp>
        <p:nvGrpSpPr>
          <p:cNvPr id="28" name="Group 27"/>
          <p:cNvGrpSpPr/>
          <p:nvPr/>
        </p:nvGrpSpPr>
        <p:grpSpPr>
          <a:xfrm>
            <a:off x="5767722" y="2337422"/>
            <a:ext cx="2692149" cy="765061"/>
            <a:chOff x="5767722" y="2337422"/>
            <a:chExt cx="2692149" cy="765061"/>
          </a:xfrm>
        </p:grpSpPr>
        <p:grpSp>
          <p:nvGrpSpPr>
            <p:cNvPr id="23" name="Group 22"/>
            <p:cNvGrpSpPr/>
            <p:nvPr/>
          </p:nvGrpSpPr>
          <p:grpSpPr>
            <a:xfrm>
              <a:off x="6150253" y="2434345"/>
              <a:ext cx="2309618" cy="505931"/>
              <a:chOff x="3487022" y="2837486"/>
              <a:chExt cx="2309618" cy="505931"/>
            </a:xfrm>
          </p:grpSpPr>
          <p:sp>
            <p:nvSpPr>
              <p:cNvPr id="21" name="Rounded Rectangle 20"/>
              <p:cNvSpPr/>
              <p:nvPr/>
            </p:nvSpPr>
            <p:spPr>
              <a:xfrm>
                <a:off x="3487022" y="2837486"/>
                <a:ext cx="2309618" cy="505931"/>
              </a:xfrm>
              <a:prstGeom prst="round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3735648" y="2932822"/>
                <a:ext cx="1832262" cy="334707"/>
              </a:xfrm>
              <a:prstGeom prst="rect">
                <a:avLst/>
              </a:prstGeom>
            </p:spPr>
            <p:txBody>
              <a:bodyPr wrap="square">
                <a:spAutoFit/>
              </a:bodyPr>
              <a:lstStyle/>
              <a:p>
                <a:pPr>
                  <a:lnSpc>
                    <a:spcPct val="150000"/>
                  </a:lnSpc>
                </a:pPr>
                <a:r>
                  <a:rPr lang="en-IN" sz="1050" dirty="0"/>
                  <a:t>To minimize the cost of seeks </a:t>
                </a:r>
              </a:p>
            </p:txBody>
          </p:sp>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7722" y="2337422"/>
              <a:ext cx="765061" cy="765061"/>
            </a:xfrm>
            <a:prstGeom prst="rect">
              <a:avLst/>
            </a:prstGeom>
          </p:spPr>
        </p:pic>
      </p:grpSp>
      <p:grpSp>
        <p:nvGrpSpPr>
          <p:cNvPr id="26" name="Group 25"/>
          <p:cNvGrpSpPr/>
          <p:nvPr/>
        </p:nvGrpSpPr>
        <p:grpSpPr>
          <a:xfrm>
            <a:off x="5668707" y="3315221"/>
            <a:ext cx="2790666" cy="910195"/>
            <a:chOff x="5668707" y="3315221"/>
            <a:chExt cx="2790666" cy="910195"/>
          </a:xfrm>
        </p:grpSpPr>
        <p:grpSp>
          <p:nvGrpSpPr>
            <p:cNvPr id="24" name="Group 23"/>
            <p:cNvGrpSpPr/>
            <p:nvPr/>
          </p:nvGrpSpPr>
          <p:grpSpPr>
            <a:xfrm>
              <a:off x="6149755" y="3315221"/>
              <a:ext cx="2309618" cy="910195"/>
              <a:chOff x="3484369" y="3829539"/>
              <a:chExt cx="2309618" cy="910195"/>
            </a:xfrm>
          </p:grpSpPr>
          <p:sp>
            <p:nvSpPr>
              <p:cNvPr id="22" name="Rounded Rectangle 21"/>
              <p:cNvSpPr/>
              <p:nvPr/>
            </p:nvSpPr>
            <p:spPr>
              <a:xfrm>
                <a:off x="3484369" y="3829539"/>
                <a:ext cx="2309618" cy="910195"/>
              </a:xfrm>
              <a:prstGeom prst="round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3732994" y="3887443"/>
                <a:ext cx="2049610" cy="794385"/>
              </a:xfrm>
              <a:prstGeom prst="rect">
                <a:avLst/>
              </a:prstGeom>
            </p:spPr>
            <p:txBody>
              <a:bodyPr wrap="square">
                <a:spAutoFit/>
              </a:bodyPr>
              <a:lstStyle/>
              <a:p>
                <a:pPr>
                  <a:lnSpc>
                    <a:spcPct val="150000"/>
                  </a:lnSpc>
                </a:pPr>
                <a:r>
                  <a:rPr lang="en-IN" sz="1050" dirty="0"/>
                  <a:t>Transferring large files made up of multiple blocks operates at the disk transfer rate</a:t>
                </a:r>
              </a:p>
            </p:txBody>
          </p:sp>
        </p:gr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8707" y="3388022"/>
              <a:ext cx="729673" cy="729673"/>
            </a:xfrm>
            <a:prstGeom prst="rect">
              <a:avLst/>
            </a:prstGeom>
          </p:spPr>
        </p:pic>
      </p:grpSp>
    </p:spTree>
    <p:extLst>
      <p:ext uri="{BB962C8B-B14F-4D97-AF65-F5344CB8AC3E}">
        <p14:creationId xmlns:p14="http://schemas.microsoft.com/office/powerpoint/2010/main" val="2292955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HDFS Components: </a:t>
            </a:r>
            <a:r>
              <a:rPr lang="en-GB" altLang="en-US" sz="2400" b="1" dirty="0">
                <a:solidFill>
                  <a:schemeClr val="accent2">
                    <a:lumMod val="60000"/>
                    <a:lumOff val="40000"/>
                  </a:schemeClr>
                </a:solidFill>
              </a:rPr>
              <a:t>Blocks</a:t>
            </a:r>
            <a:endParaRPr lang="en-US" sz="2400" b="1" dirty="0">
              <a:solidFill>
                <a:schemeClr val="accent2">
                  <a:lumMod val="60000"/>
                  <a:lumOff val="40000"/>
                </a:schemeClr>
              </a:solidFill>
            </a:endParaRPr>
          </a:p>
        </p:txBody>
      </p:sp>
      <p:sp>
        <p:nvSpPr>
          <p:cNvPr id="2" name="TextBox 1"/>
          <p:cNvSpPr txBox="1"/>
          <p:nvPr/>
        </p:nvSpPr>
        <p:spPr>
          <a:xfrm>
            <a:off x="472328" y="1130300"/>
            <a:ext cx="1820883" cy="369332"/>
          </a:xfrm>
          <a:prstGeom prst="rect">
            <a:avLst/>
          </a:prstGeom>
          <a:noFill/>
        </p:spPr>
        <p:txBody>
          <a:bodyPr wrap="none" rtlCol="0">
            <a:spAutoFit/>
          </a:bodyPr>
          <a:lstStyle/>
          <a:p>
            <a:r>
              <a:rPr lang="en-US" sz="1800" b="1" dirty="0">
                <a:solidFill>
                  <a:schemeClr val="tx1">
                    <a:lumMod val="75000"/>
                    <a:lumOff val="25000"/>
                  </a:schemeClr>
                </a:solidFill>
              </a:rPr>
              <a:t>Block Replication</a:t>
            </a:r>
            <a:endParaRPr lang="en-IN" sz="1800" b="1" dirty="0">
              <a:solidFill>
                <a:schemeClr val="tx1">
                  <a:lumMod val="75000"/>
                  <a:lumOff val="25000"/>
                </a:schemeClr>
              </a:solidFill>
            </a:endParaRPr>
          </a:p>
        </p:txBody>
      </p:sp>
      <p:sp>
        <p:nvSpPr>
          <p:cNvPr id="6" name="TextBox 5"/>
          <p:cNvSpPr txBox="1"/>
          <p:nvPr/>
        </p:nvSpPr>
        <p:spPr>
          <a:xfrm>
            <a:off x="472329" y="1694256"/>
            <a:ext cx="4594972" cy="26776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solidFill>
                  <a:schemeClr val="tx1">
                    <a:lumMod val="75000"/>
                    <a:lumOff val="25000"/>
                  </a:schemeClr>
                </a:solidFill>
              </a:rPr>
              <a:t>To avoid </a:t>
            </a:r>
            <a:r>
              <a:rPr lang="en-US" sz="1400" b="1" dirty="0">
                <a:solidFill>
                  <a:schemeClr val="tx1">
                    <a:lumMod val="75000"/>
                    <a:lumOff val="25000"/>
                  </a:schemeClr>
                </a:solidFill>
              </a:rPr>
              <a:t>fault tolerance</a:t>
            </a:r>
            <a:r>
              <a:rPr lang="en-US" sz="1400" dirty="0">
                <a:solidFill>
                  <a:schemeClr val="tx1">
                    <a:lumMod val="75000"/>
                    <a:lumOff val="25000"/>
                  </a:schemeClr>
                </a:solidFill>
              </a:rPr>
              <a:t>, blocks are replicated inside multiple DataNodes present in the cluster</a:t>
            </a:r>
          </a:p>
          <a:p>
            <a:pPr marL="285750" indent="-285750">
              <a:lnSpc>
                <a:spcPct val="150000"/>
              </a:lnSpc>
              <a:buFont typeface="Arial" panose="020B0604020202020204" pitchFamily="34" charset="0"/>
              <a:buChar char="•"/>
            </a:pPr>
            <a:r>
              <a:rPr lang="en-US" sz="1400" dirty="0">
                <a:solidFill>
                  <a:schemeClr val="tx1">
                    <a:lumMod val="75000"/>
                    <a:lumOff val="25000"/>
                  </a:schemeClr>
                </a:solidFill>
              </a:rPr>
              <a:t>To insure against corrupted blocks and disk and machine failure, each block is replicated to a small number of physically separated machines (typically </a:t>
            </a:r>
            <a:r>
              <a:rPr lang="en-US" sz="1400" b="1" dirty="0">
                <a:solidFill>
                  <a:schemeClr val="tx1">
                    <a:lumMod val="75000"/>
                    <a:lumOff val="25000"/>
                  </a:schemeClr>
                </a:solidFill>
              </a:rPr>
              <a:t>three</a:t>
            </a:r>
            <a:r>
              <a:rPr lang="en-US" sz="1400" dirty="0">
                <a:solidFill>
                  <a:schemeClr val="tx1">
                    <a:lumMod val="75000"/>
                    <a:lumOff val="25000"/>
                  </a:schemeClr>
                </a:solidFill>
              </a:rPr>
              <a:t>) </a:t>
            </a:r>
          </a:p>
          <a:p>
            <a:pPr marL="285750" indent="-285750">
              <a:lnSpc>
                <a:spcPct val="150000"/>
              </a:lnSpc>
              <a:buFont typeface="Arial" panose="020B0604020202020204" pitchFamily="34" charset="0"/>
              <a:buChar char="•"/>
            </a:pPr>
            <a:r>
              <a:rPr lang="en-US" sz="1400" dirty="0">
                <a:solidFill>
                  <a:schemeClr val="tx1">
                    <a:lumMod val="75000"/>
                    <a:lumOff val="25000"/>
                  </a:schemeClr>
                </a:solidFill>
              </a:rPr>
              <a:t>If a block is unavailable (due to loss of connection), a copy can be read from another location in a way that is transparent to the client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756" y="1530410"/>
            <a:ext cx="4425244" cy="2489200"/>
          </a:xfrm>
          <a:prstGeom prst="rect">
            <a:avLst/>
          </a:prstGeom>
        </p:spPr>
      </p:pic>
      <p:sp>
        <p:nvSpPr>
          <p:cNvPr id="3" name="Rectangle 2"/>
          <p:cNvSpPr/>
          <p:nvPr/>
        </p:nvSpPr>
        <p:spPr>
          <a:xfrm>
            <a:off x="472328" y="1130300"/>
            <a:ext cx="1820884" cy="400110"/>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84713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HDFS Components: </a:t>
            </a:r>
            <a:r>
              <a:rPr lang="en-GB" altLang="en-US" sz="2400" b="1" dirty="0">
                <a:solidFill>
                  <a:schemeClr val="accent2">
                    <a:lumMod val="60000"/>
                    <a:lumOff val="40000"/>
                  </a:schemeClr>
                </a:solidFill>
              </a:rPr>
              <a:t>Blocks</a:t>
            </a:r>
            <a:endParaRPr lang="en-US" sz="2400" b="1" dirty="0">
              <a:solidFill>
                <a:schemeClr val="accent2">
                  <a:lumMod val="60000"/>
                  <a:lumOff val="40000"/>
                </a:schemeClr>
              </a:solidFill>
            </a:endParaRPr>
          </a:p>
        </p:txBody>
      </p:sp>
      <p:sp>
        <p:nvSpPr>
          <p:cNvPr id="5" name="TextBox 4"/>
          <p:cNvSpPr txBox="1"/>
          <p:nvPr/>
        </p:nvSpPr>
        <p:spPr>
          <a:xfrm>
            <a:off x="634007" y="1145689"/>
            <a:ext cx="1497526" cy="369332"/>
          </a:xfrm>
          <a:prstGeom prst="rect">
            <a:avLst/>
          </a:prstGeom>
          <a:noFill/>
        </p:spPr>
        <p:txBody>
          <a:bodyPr wrap="none" rtlCol="0">
            <a:spAutoFit/>
          </a:bodyPr>
          <a:lstStyle/>
          <a:p>
            <a:r>
              <a:rPr lang="en-US" sz="1800" b="1" dirty="0">
                <a:solidFill>
                  <a:schemeClr val="tx1">
                    <a:lumMod val="75000"/>
                    <a:lumOff val="25000"/>
                  </a:schemeClr>
                </a:solidFill>
              </a:rPr>
              <a:t>Block Caching</a:t>
            </a:r>
            <a:endParaRPr lang="en-IN" sz="1800" b="1" dirty="0">
              <a:solidFill>
                <a:schemeClr val="tx1">
                  <a:lumMod val="75000"/>
                  <a:lumOff val="25000"/>
                </a:schemeClr>
              </a:solidFill>
            </a:endParaRPr>
          </a:p>
        </p:txBody>
      </p:sp>
      <p:cxnSp>
        <p:nvCxnSpPr>
          <p:cNvPr id="15" name="Straight Arrow Connector 14"/>
          <p:cNvCxnSpPr/>
          <p:nvPr/>
        </p:nvCxnSpPr>
        <p:spPr>
          <a:xfrm flipH="1">
            <a:off x="6173138" y="2500637"/>
            <a:ext cx="802307" cy="0"/>
          </a:xfrm>
          <a:prstGeom prst="straightConnector1">
            <a:avLst/>
          </a:prstGeom>
          <a:ln w="28575">
            <a:solidFill>
              <a:srgbClr val="3A405A"/>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5358195" y="2129821"/>
            <a:ext cx="697624" cy="1047814"/>
            <a:chOff x="2793781" y="3461124"/>
            <a:chExt cx="697624" cy="1047814"/>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3781" y="3461124"/>
              <a:ext cx="697624" cy="697624"/>
            </a:xfrm>
            <a:prstGeom prst="rect">
              <a:avLst/>
            </a:prstGeom>
          </p:spPr>
        </p:pic>
        <p:sp>
          <p:nvSpPr>
            <p:cNvPr id="17" name="TextBox 16"/>
            <p:cNvSpPr txBox="1"/>
            <p:nvPr/>
          </p:nvSpPr>
          <p:spPr>
            <a:xfrm>
              <a:off x="2836259" y="4208856"/>
              <a:ext cx="612668" cy="300082"/>
            </a:xfrm>
            <a:prstGeom prst="rect">
              <a:avLst/>
            </a:prstGeom>
            <a:noFill/>
          </p:spPr>
          <p:txBody>
            <a:bodyPr wrap="square" rtlCol="0">
              <a:spAutoFit/>
            </a:bodyPr>
            <a:lstStyle/>
            <a:p>
              <a:r>
                <a:rPr lang="en-US" b="1" dirty="0"/>
                <a:t>Cache</a:t>
              </a:r>
              <a:endParaRPr lang="en-IN" b="1" dirty="0"/>
            </a:p>
          </p:txBody>
        </p:sp>
      </p:grpSp>
      <p:grpSp>
        <p:nvGrpSpPr>
          <p:cNvPr id="21" name="Group 20"/>
          <p:cNvGrpSpPr/>
          <p:nvPr/>
        </p:nvGrpSpPr>
        <p:grpSpPr>
          <a:xfrm>
            <a:off x="7210083" y="2071556"/>
            <a:ext cx="874317" cy="1106079"/>
            <a:chOff x="4696171" y="3423801"/>
            <a:chExt cx="874317" cy="1106079"/>
          </a:xfrm>
        </p:grpSpPr>
        <p:sp>
          <p:nvSpPr>
            <p:cNvPr id="18" name="TextBox 17"/>
            <p:cNvSpPr txBox="1"/>
            <p:nvPr/>
          </p:nvSpPr>
          <p:spPr>
            <a:xfrm>
              <a:off x="4752871" y="4229798"/>
              <a:ext cx="817617" cy="300082"/>
            </a:xfrm>
            <a:prstGeom prst="rect">
              <a:avLst/>
            </a:prstGeom>
            <a:noFill/>
          </p:spPr>
          <p:txBody>
            <a:bodyPr wrap="square" rtlCol="0">
              <a:spAutoFit/>
            </a:bodyPr>
            <a:lstStyle/>
            <a:p>
              <a:r>
                <a:rPr lang="en-US" b="1" dirty="0"/>
                <a:t>Block_1</a:t>
              </a:r>
              <a:endParaRPr lang="en-IN" b="1" dirty="0"/>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6171" y="3423801"/>
              <a:ext cx="805997" cy="805997"/>
            </a:xfrm>
            <a:prstGeom prst="rect">
              <a:avLst/>
            </a:prstGeom>
          </p:spPr>
        </p:pic>
      </p:grpSp>
      <p:sp>
        <p:nvSpPr>
          <p:cNvPr id="14" name="TextBox 13"/>
          <p:cNvSpPr txBox="1"/>
          <p:nvPr/>
        </p:nvSpPr>
        <p:spPr>
          <a:xfrm>
            <a:off x="472328" y="1965208"/>
            <a:ext cx="4594972" cy="17081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solidFill>
                  <a:schemeClr val="tx1">
                    <a:lumMod val="75000"/>
                    <a:lumOff val="25000"/>
                  </a:schemeClr>
                </a:solidFill>
              </a:rPr>
              <a:t>For frequently accessing files, blocks are explicitly cached in a DataNode’s memory</a:t>
            </a:r>
          </a:p>
          <a:p>
            <a:pPr marL="285750" indent="-285750">
              <a:lnSpc>
                <a:spcPct val="150000"/>
              </a:lnSpc>
              <a:buFont typeface="Arial" panose="020B0604020202020204" pitchFamily="34" charset="0"/>
              <a:buChar char="•"/>
            </a:pPr>
            <a:r>
              <a:rPr lang="en-US" sz="1400" dirty="0">
                <a:solidFill>
                  <a:schemeClr val="tx1">
                    <a:lumMod val="75000"/>
                    <a:lumOff val="25000"/>
                  </a:schemeClr>
                </a:solidFill>
              </a:rPr>
              <a:t>Hadoop frameworks take advantage of cached blocks by running tasks on the DataNode where a block is cached, for increased read performance</a:t>
            </a:r>
            <a:endParaRPr lang="en-IN" sz="1400" dirty="0">
              <a:solidFill>
                <a:schemeClr val="tx1">
                  <a:lumMod val="75000"/>
                  <a:lumOff val="25000"/>
                </a:schemeClr>
              </a:solidFill>
            </a:endParaRPr>
          </a:p>
        </p:txBody>
      </p:sp>
      <p:sp>
        <p:nvSpPr>
          <p:cNvPr id="16" name="Rectangle 15"/>
          <p:cNvSpPr/>
          <p:nvPr/>
        </p:nvSpPr>
        <p:spPr>
          <a:xfrm>
            <a:off x="472328" y="1130300"/>
            <a:ext cx="1820884" cy="400110"/>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00533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2056986" y="2283272"/>
            <a:ext cx="5030027" cy="576956"/>
          </a:xfrm>
        </p:spPr>
        <p:txBody>
          <a:bodyPr anchor="ctr"/>
          <a:lstStyle/>
          <a:p>
            <a:pPr algn="ctr"/>
            <a:r>
              <a:rPr lang="en-US" dirty="0">
                <a:solidFill>
                  <a:schemeClr val="tx1">
                    <a:lumMod val="75000"/>
                    <a:lumOff val="25000"/>
                  </a:schemeClr>
                </a:solidFill>
              </a:rPr>
              <a:t>HDFS Architecture</a:t>
            </a:r>
          </a:p>
        </p:txBody>
      </p:sp>
    </p:spTree>
    <p:extLst>
      <p:ext uri="{BB962C8B-B14F-4D97-AF65-F5344CB8AC3E}">
        <p14:creationId xmlns:p14="http://schemas.microsoft.com/office/powerpoint/2010/main" val="1095285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5 Vs of Big Data </a:t>
            </a:r>
          </a:p>
        </p:txBody>
      </p:sp>
      <p:sp>
        <p:nvSpPr>
          <p:cNvPr id="2" name="TextBox 1"/>
          <p:cNvSpPr txBox="1"/>
          <p:nvPr/>
        </p:nvSpPr>
        <p:spPr>
          <a:xfrm>
            <a:off x="623555" y="2567607"/>
            <a:ext cx="4050046" cy="715581"/>
          </a:xfrm>
          <a:prstGeom prst="rect">
            <a:avLst/>
          </a:prstGeom>
          <a:noFill/>
        </p:spPr>
        <p:txBody>
          <a:bodyPr wrap="square" rtlCol="0">
            <a:spAutoFit/>
          </a:bodyPr>
          <a:lstStyle/>
          <a:p>
            <a:pPr algn="ctr"/>
            <a:r>
              <a:rPr lang="en-US" dirty="0"/>
              <a:t>To make sense of the huge amount of data, it is often broken down based on the five Vs: Velocity, Volume, Value, Variety, and Veracity</a:t>
            </a:r>
            <a:endParaRPr lang="en-IN" dirty="0"/>
          </a:p>
        </p:txBody>
      </p:sp>
      <p:grpSp>
        <p:nvGrpSpPr>
          <p:cNvPr id="5" name="Group 4"/>
          <p:cNvGrpSpPr/>
          <p:nvPr/>
        </p:nvGrpSpPr>
        <p:grpSpPr>
          <a:xfrm>
            <a:off x="3225190" y="776955"/>
            <a:ext cx="7359536" cy="4139739"/>
            <a:chOff x="3225190" y="776955"/>
            <a:chExt cx="7359536" cy="4139739"/>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5190" y="776955"/>
              <a:ext cx="7359536" cy="4139739"/>
            </a:xfrm>
            <a:prstGeom prst="rect">
              <a:avLst/>
            </a:prstGeom>
          </p:spPr>
        </p:pic>
        <p:sp>
          <p:nvSpPr>
            <p:cNvPr id="3" name="Oval 2"/>
            <p:cNvSpPr/>
            <p:nvPr/>
          </p:nvSpPr>
          <p:spPr>
            <a:xfrm>
              <a:off x="6092699" y="2108274"/>
              <a:ext cx="1643974" cy="163424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 Vs </a:t>
              </a:r>
            </a:p>
            <a:p>
              <a:pPr algn="ctr"/>
              <a:r>
                <a:rPr lang="en-US" sz="2200" dirty="0">
                  <a:solidFill>
                    <a:schemeClr val="tx1"/>
                  </a:solidFill>
                </a:rPr>
                <a:t>of</a:t>
              </a:r>
              <a:r>
                <a:rPr lang="en-US" sz="2200" b="1" dirty="0">
                  <a:solidFill>
                    <a:schemeClr val="tx1"/>
                  </a:solidFill>
                </a:rPr>
                <a:t> </a:t>
              </a:r>
            </a:p>
            <a:p>
              <a:pPr algn="ctr"/>
              <a:r>
                <a:rPr lang="en-US" sz="2200" b="1" dirty="0">
                  <a:solidFill>
                    <a:schemeClr val="tx1"/>
                  </a:solidFill>
                </a:rPr>
                <a:t>Big Data</a:t>
              </a:r>
            </a:p>
          </p:txBody>
        </p:sp>
      </p:grpSp>
    </p:spTree>
    <p:extLst>
      <p:ext uri="{BB962C8B-B14F-4D97-AF65-F5344CB8AC3E}">
        <p14:creationId xmlns:p14="http://schemas.microsoft.com/office/powerpoint/2010/main" val="22139355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HDFS Architecture</a:t>
            </a:r>
            <a:endParaRPr lang="en-US" sz="2400" b="1" dirty="0">
              <a:solidFill>
                <a:schemeClr val="tx1">
                  <a:lumMod val="75000"/>
                  <a:lumOff val="25000"/>
                </a:schemeClr>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573" y="1182442"/>
            <a:ext cx="6060866" cy="3409238"/>
          </a:xfrm>
          <a:prstGeom prst="rect">
            <a:avLst/>
          </a:prstGeom>
        </p:spPr>
      </p:pic>
      <p:sp>
        <p:nvSpPr>
          <p:cNvPr id="6" name="TextBox 5"/>
          <p:cNvSpPr txBox="1"/>
          <p:nvPr/>
        </p:nvSpPr>
        <p:spPr>
          <a:xfrm>
            <a:off x="5008618" y="3782426"/>
            <a:ext cx="787395" cy="261610"/>
          </a:xfrm>
          <a:prstGeom prst="rect">
            <a:avLst/>
          </a:prstGeom>
          <a:noFill/>
        </p:spPr>
        <p:txBody>
          <a:bodyPr wrap="none" rtlCol="0">
            <a:spAutoFit/>
          </a:bodyPr>
          <a:lstStyle/>
          <a:p>
            <a:r>
              <a:rPr lang="en-US" sz="1100" dirty="0"/>
              <a:t>Replicated</a:t>
            </a:r>
            <a:endParaRPr lang="en-IN" sz="1100" dirty="0"/>
          </a:p>
        </p:txBody>
      </p:sp>
      <p:cxnSp>
        <p:nvCxnSpPr>
          <p:cNvPr id="10" name="Straight Arrow Connector 9"/>
          <p:cNvCxnSpPr/>
          <p:nvPr/>
        </p:nvCxnSpPr>
        <p:spPr>
          <a:xfrm>
            <a:off x="5181600" y="4019699"/>
            <a:ext cx="441434" cy="0"/>
          </a:xfrm>
          <a:prstGeom prst="straightConnector1">
            <a:avLst/>
          </a:prstGeom>
          <a:ln w="12700">
            <a:solidFill>
              <a:srgbClr val="F15A2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13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2056986" y="2283272"/>
            <a:ext cx="5030027" cy="576956"/>
          </a:xfrm>
        </p:spPr>
        <p:txBody>
          <a:bodyPr anchor="ctr"/>
          <a:lstStyle/>
          <a:p>
            <a:pPr algn="ctr"/>
            <a:r>
              <a:rPr lang="en-US" dirty="0">
                <a:solidFill>
                  <a:schemeClr val="tx1">
                    <a:lumMod val="75000"/>
                    <a:lumOff val="25000"/>
                  </a:schemeClr>
                </a:solidFill>
              </a:rPr>
              <a:t>Writing Data in HDFS</a:t>
            </a:r>
          </a:p>
        </p:txBody>
      </p:sp>
    </p:spTree>
    <p:extLst>
      <p:ext uri="{BB962C8B-B14F-4D97-AF65-F5344CB8AC3E}">
        <p14:creationId xmlns:p14="http://schemas.microsoft.com/office/powerpoint/2010/main" val="903783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How is data written in HDFS?</a:t>
            </a:r>
            <a:endParaRPr lang="en-US" sz="2400" b="1" dirty="0">
              <a:solidFill>
                <a:schemeClr val="tx1">
                  <a:lumMod val="75000"/>
                  <a:lumOff val="25000"/>
                </a:schemeClr>
              </a:solidFill>
            </a:endParaRPr>
          </a:p>
        </p:txBody>
      </p:sp>
      <p:sp>
        <p:nvSpPr>
          <p:cNvPr id="5" name="TextBox 4"/>
          <p:cNvSpPr txBox="1"/>
          <p:nvPr/>
        </p:nvSpPr>
        <p:spPr>
          <a:xfrm>
            <a:off x="338386" y="1475910"/>
            <a:ext cx="1467961" cy="523220"/>
          </a:xfrm>
          <a:prstGeom prst="rect">
            <a:avLst/>
          </a:prstGeom>
          <a:noFill/>
          <a:ln w="28575">
            <a:solidFill>
              <a:schemeClr val="accent3"/>
            </a:solidFill>
            <a:prstDash val="dash"/>
          </a:ln>
        </p:spPr>
        <p:txBody>
          <a:bodyPr wrap="square" rtlCol="0">
            <a:spAutoFit/>
          </a:bodyPr>
          <a:lstStyle/>
          <a:p>
            <a:pPr algn="ctr"/>
            <a:r>
              <a:rPr lang="en-US" sz="1400" dirty="0">
                <a:solidFill>
                  <a:schemeClr val="accent3"/>
                </a:solidFill>
              </a:rPr>
              <a:t>Client requests to create a file</a:t>
            </a:r>
            <a:endParaRPr lang="en-IN" sz="1400" dirty="0">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573" y="1182442"/>
            <a:ext cx="6060866" cy="3409238"/>
          </a:xfrm>
          <a:prstGeom prst="rect">
            <a:avLst/>
          </a:prstGeom>
        </p:spPr>
      </p:pic>
      <p:cxnSp>
        <p:nvCxnSpPr>
          <p:cNvPr id="19" name="Curved Connector 18"/>
          <p:cNvCxnSpPr>
            <a:stCxn id="5" idx="2"/>
          </p:cNvCxnSpPr>
          <p:nvPr/>
        </p:nvCxnSpPr>
        <p:spPr>
          <a:xfrm rot="16200000" flipH="1">
            <a:off x="1374396" y="1697100"/>
            <a:ext cx="445186" cy="1049245"/>
          </a:xfrm>
          <a:prstGeom prst="curved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08618" y="3782426"/>
            <a:ext cx="787395" cy="261610"/>
          </a:xfrm>
          <a:prstGeom prst="rect">
            <a:avLst/>
          </a:prstGeom>
          <a:noFill/>
        </p:spPr>
        <p:txBody>
          <a:bodyPr wrap="none" rtlCol="0">
            <a:spAutoFit/>
          </a:bodyPr>
          <a:lstStyle/>
          <a:p>
            <a:r>
              <a:rPr lang="en-US" sz="1100" dirty="0"/>
              <a:t>Replicated</a:t>
            </a:r>
            <a:endParaRPr lang="en-IN" sz="1100" dirty="0"/>
          </a:p>
        </p:txBody>
      </p:sp>
      <p:cxnSp>
        <p:nvCxnSpPr>
          <p:cNvPr id="10" name="Straight Arrow Connector 9"/>
          <p:cNvCxnSpPr/>
          <p:nvPr/>
        </p:nvCxnSpPr>
        <p:spPr>
          <a:xfrm>
            <a:off x="5181600" y="4019699"/>
            <a:ext cx="441434" cy="0"/>
          </a:xfrm>
          <a:prstGeom prst="straightConnector1">
            <a:avLst/>
          </a:prstGeom>
          <a:ln w="12700">
            <a:solidFill>
              <a:srgbClr val="F15A2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345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How is data written in HDFS?</a:t>
            </a:r>
            <a:endParaRPr lang="en-US" sz="2400" b="1" dirty="0">
              <a:solidFill>
                <a:schemeClr val="tx1">
                  <a:lumMod val="75000"/>
                  <a:lumOff val="25000"/>
                </a:schemeClr>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573" y="1182442"/>
            <a:ext cx="6060866" cy="3409238"/>
          </a:xfrm>
          <a:prstGeom prst="rect">
            <a:avLst/>
          </a:prstGeom>
        </p:spPr>
      </p:pic>
      <p:sp>
        <p:nvSpPr>
          <p:cNvPr id="11" name="TextBox 10"/>
          <p:cNvSpPr txBox="1"/>
          <p:nvPr/>
        </p:nvSpPr>
        <p:spPr>
          <a:xfrm>
            <a:off x="338386" y="1182442"/>
            <a:ext cx="1467961" cy="954107"/>
          </a:xfrm>
          <a:prstGeom prst="rect">
            <a:avLst/>
          </a:prstGeom>
          <a:noFill/>
          <a:ln w="28575">
            <a:solidFill>
              <a:schemeClr val="accent3"/>
            </a:solidFill>
            <a:prstDash val="dash"/>
          </a:ln>
        </p:spPr>
        <p:txBody>
          <a:bodyPr wrap="square" rtlCol="0">
            <a:spAutoFit/>
          </a:bodyPr>
          <a:lstStyle/>
          <a:p>
            <a:pPr algn="ctr"/>
            <a:r>
              <a:rPr lang="en-US" sz="1400" dirty="0">
                <a:solidFill>
                  <a:schemeClr val="accent3"/>
                </a:solidFill>
              </a:rPr>
              <a:t>NameNode is contacted once a block of data is accumulated</a:t>
            </a:r>
            <a:endParaRPr lang="en-IN" sz="1400" dirty="0">
              <a:solidFill>
                <a:schemeClr val="accent3"/>
              </a:solidFill>
            </a:endParaRPr>
          </a:p>
        </p:txBody>
      </p:sp>
      <p:cxnSp>
        <p:nvCxnSpPr>
          <p:cNvPr id="17" name="Straight Arrow Connector 16"/>
          <p:cNvCxnSpPr/>
          <p:nvPr/>
        </p:nvCxnSpPr>
        <p:spPr>
          <a:xfrm>
            <a:off x="1943479" y="1659495"/>
            <a:ext cx="1583492" cy="34347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08618" y="3782426"/>
            <a:ext cx="787395" cy="261610"/>
          </a:xfrm>
          <a:prstGeom prst="rect">
            <a:avLst/>
          </a:prstGeom>
          <a:noFill/>
        </p:spPr>
        <p:txBody>
          <a:bodyPr wrap="none" rtlCol="0">
            <a:spAutoFit/>
          </a:bodyPr>
          <a:lstStyle/>
          <a:p>
            <a:r>
              <a:rPr lang="en-US" sz="1100" dirty="0"/>
              <a:t>Replicated</a:t>
            </a:r>
            <a:endParaRPr lang="en-IN" sz="1100" dirty="0"/>
          </a:p>
        </p:txBody>
      </p:sp>
      <p:cxnSp>
        <p:nvCxnSpPr>
          <p:cNvPr id="12" name="Straight Arrow Connector 11"/>
          <p:cNvCxnSpPr/>
          <p:nvPr/>
        </p:nvCxnSpPr>
        <p:spPr>
          <a:xfrm>
            <a:off x="5181600" y="4019699"/>
            <a:ext cx="441434" cy="0"/>
          </a:xfrm>
          <a:prstGeom prst="straightConnector1">
            <a:avLst/>
          </a:prstGeom>
          <a:ln w="12700">
            <a:solidFill>
              <a:srgbClr val="F15A2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135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How is data written in HDFS?</a:t>
            </a:r>
            <a:endParaRPr lang="en-US" sz="2400" b="1" dirty="0">
              <a:solidFill>
                <a:schemeClr val="tx1">
                  <a:lumMod val="75000"/>
                  <a:lumOff val="25000"/>
                </a:schemeClr>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573" y="1182442"/>
            <a:ext cx="6060866" cy="3409238"/>
          </a:xfrm>
          <a:prstGeom prst="rect">
            <a:avLst/>
          </a:prstGeom>
        </p:spPr>
      </p:pic>
      <p:sp>
        <p:nvSpPr>
          <p:cNvPr id="11" name="TextBox 10"/>
          <p:cNvSpPr txBox="1"/>
          <p:nvPr/>
        </p:nvSpPr>
        <p:spPr>
          <a:xfrm>
            <a:off x="6782728" y="1021771"/>
            <a:ext cx="1467961" cy="738664"/>
          </a:xfrm>
          <a:prstGeom prst="rect">
            <a:avLst/>
          </a:prstGeom>
          <a:noFill/>
          <a:ln w="28575">
            <a:solidFill>
              <a:schemeClr val="accent3"/>
            </a:solidFill>
            <a:prstDash val="dash"/>
          </a:ln>
        </p:spPr>
        <p:txBody>
          <a:bodyPr wrap="square" rtlCol="0">
            <a:spAutoFit/>
          </a:bodyPr>
          <a:lstStyle/>
          <a:p>
            <a:pPr algn="ctr"/>
            <a:r>
              <a:rPr lang="en-US" sz="1400" dirty="0">
                <a:solidFill>
                  <a:schemeClr val="accent3"/>
                </a:solidFill>
              </a:rPr>
              <a:t>NameNode responds with a list of DataNodes</a:t>
            </a:r>
            <a:endParaRPr lang="en-IN" sz="1400" dirty="0">
              <a:solidFill>
                <a:schemeClr val="accent3"/>
              </a:solidFill>
            </a:endParaRPr>
          </a:p>
        </p:txBody>
      </p:sp>
      <p:cxnSp>
        <p:nvCxnSpPr>
          <p:cNvPr id="12" name="Straight Arrow Connector 11"/>
          <p:cNvCxnSpPr/>
          <p:nvPr/>
        </p:nvCxnSpPr>
        <p:spPr>
          <a:xfrm flipH="1">
            <a:off x="5355771" y="1349829"/>
            <a:ext cx="1233715" cy="4064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08618" y="3782426"/>
            <a:ext cx="787395" cy="261610"/>
          </a:xfrm>
          <a:prstGeom prst="rect">
            <a:avLst/>
          </a:prstGeom>
          <a:noFill/>
        </p:spPr>
        <p:txBody>
          <a:bodyPr wrap="none" rtlCol="0">
            <a:spAutoFit/>
          </a:bodyPr>
          <a:lstStyle/>
          <a:p>
            <a:r>
              <a:rPr lang="en-US" sz="1100" dirty="0"/>
              <a:t>Replicated</a:t>
            </a:r>
            <a:endParaRPr lang="en-IN" sz="1100" dirty="0"/>
          </a:p>
        </p:txBody>
      </p:sp>
      <p:cxnSp>
        <p:nvCxnSpPr>
          <p:cNvPr id="13" name="Straight Arrow Connector 12"/>
          <p:cNvCxnSpPr/>
          <p:nvPr/>
        </p:nvCxnSpPr>
        <p:spPr>
          <a:xfrm>
            <a:off x="5181600" y="4019699"/>
            <a:ext cx="441434" cy="0"/>
          </a:xfrm>
          <a:prstGeom prst="straightConnector1">
            <a:avLst/>
          </a:prstGeom>
          <a:ln w="12700">
            <a:solidFill>
              <a:srgbClr val="F15A2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604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How is data written in HDFS?</a:t>
            </a:r>
            <a:endParaRPr lang="en-US" sz="2400" b="1" dirty="0">
              <a:solidFill>
                <a:schemeClr val="tx1">
                  <a:lumMod val="75000"/>
                  <a:lumOff val="25000"/>
                </a:schemeClr>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573" y="1182442"/>
            <a:ext cx="6060866" cy="3409238"/>
          </a:xfrm>
          <a:prstGeom prst="rect">
            <a:avLst/>
          </a:prstGeom>
        </p:spPr>
      </p:pic>
      <p:sp>
        <p:nvSpPr>
          <p:cNvPr id="15" name="TextBox 14"/>
          <p:cNvSpPr txBox="1"/>
          <p:nvPr/>
        </p:nvSpPr>
        <p:spPr>
          <a:xfrm>
            <a:off x="267012" y="2920579"/>
            <a:ext cx="1467961" cy="1169551"/>
          </a:xfrm>
          <a:prstGeom prst="rect">
            <a:avLst/>
          </a:prstGeom>
          <a:noFill/>
          <a:ln w="28575">
            <a:solidFill>
              <a:schemeClr val="accent3"/>
            </a:solidFill>
            <a:prstDash val="dash"/>
          </a:ln>
        </p:spPr>
        <p:txBody>
          <a:bodyPr wrap="square" rtlCol="0">
            <a:spAutoFit/>
          </a:bodyPr>
          <a:lstStyle/>
          <a:p>
            <a:pPr algn="ctr"/>
            <a:r>
              <a:rPr lang="en-US" sz="1400" dirty="0">
                <a:solidFill>
                  <a:schemeClr val="accent3"/>
                </a:solidFill>
              </a:rPr>
              <a:t>DataNode receives data from HDFS Client, and writes to local </a:t>
            </a:r>
            <a:endParaRPr lang="en-IN" sz="1400" dirty="0">
              <a:solidFill>
                <a:schemeClr val="accent3"/>
              </a:solidFill>
            </a:endParaRPr>
          </a:p>
        </p:txBody>
      </p:sp>
      <p:cxnSp>
        <p:nvCxnSpPr>
          <p:cNvPr id="16" name="Straight Arrow Connector 15"/>
          <p:cNvCxnSpPr/>
          <p:nvPr/>
        </p:nvCxnSpPr>
        <p:spPr>
          <a:xfrm flipH="1">
            <a:off x="1785257" y="3004457"/>
            <a:ext cx="885372" cy="28900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08618" y="3782426"/>
            <a:ext cx="787395" cy="261610"/>
          </a:xfrm>
          <a:prstGeom prst="rect">
            <a:avLst/>
          </a:prstGeom>
          <a:noFill/>
        </p:spPr>
        <p:txBody>
          <a:bodyPr wrap="none" rtlCol="0">
            <a:spAutoFit/>
          </a:bodyPr>
          <a:lstStyle/>
          <a:p>
            <a:r>
              <a:rPr lang="en-US" sz="1100" dirty="0"/>
              <a:t>Replicated</a:t>
            </a:r>
            <a:endParaRPr lang="en-IN" sz="1100" dirty="0"/>
          </a:p>
        </p:txBody>
      </p:sp>
      <p:cxnSp>
        <p:nvCxnSpPr>
          <p:cNvPr id="10" name="Straight Arrow Connector 9"/>
          <p:cNvCxnSpPr/>
          <p:nvPr/>
        </p:nvCxnSpPr>
        <p:spPr>
          <a:xfrm>
            <a:off x="5181600" y="4019699"/>
            <a:ext cx="441434" cy="0"/>
          </a:xfrm>
          <a:prstGeom prst="straightConnector1">
            <a:avLst/>
          </a:prstGeom>
          <a:ln w="12700">
            <a:solidFill>
              <a:srgbClr val="F15A2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522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How is data written in HDFS?</a:t>
            </a:r>
            <a:endParaRPr lang="en-US" sz="2400" b="1" dirty="0">
              <a:solidFill>
                <a:schemeClr val="tx1">
                  <a:lumMod val="75000"/>
                  <a:lumOff val="25000"/>
                </a:schemeClr>
              </a:solidFill>
            </a:endParaRPr>
          </a:p>
        </p:txBody>
      </p:sp>
      <p:sp>
        <p:nvSpPr>
          <p:cNvPr id="15" name="TextBox 14"/>
          <p:cNvSpPr txBox="1"/>
          <p:nvPr/>
        </p:nvSpPr>
        <p:spPr>
          <a:xfrm>
            <a:off x="381938" y="3745294"/>
            <a:ext cx="1643979" cy="1169551"/>
          </a:xfrm>
          <a:prstGeom prst="rect">
            <a:avLst/>
          </a:prstGeom>
          <a:noFill/>
          <a:ln w="28575">
            <a:solidFill>
              <a:schemeClr val="accent3"/>
            </a:solidFill>
            <a:prstDash val="dash"/>
          </a:ln>
        </p:spPr>
        <p:txBody>
          <a:bodyPr wrap="square" rtlCol="0">
            <a:spAutoFit/>
          </a:bodyPr>
          <a:lstStyle/>
          <a:p>
            <a:pPr algn="ctr"/>
            <a:r>
              <a:rPr lang="en-US" sz="1400" dirty="0">
                <a:solidFill>
                  <a:schemeClr val="accent3"/>
                </a:solidFill>
              </a:rPr>
              <a:t>DataNode forwards the file to a second DataNode for replication and then to a third</a:t>
            </a:r>
            <a:endParaRPr lang="en-IN" sz="1400" dirty="0">
              <a:solidFill>
                <a:schemeClr val="accent3"/>
              </a:solidFill>
            </a:endParaRPr>
          </a:p>
        </p:txBody>
      </p:sp>
      <p:grpSp>
        <p:nvGrpSpPr>
          <p:cNvPr id="8" name="Group 7"/>
          <p:cNvGrpSpPr/>
          <p:nvPr/>
        </p:nvGrpSpPr>
        <p:grpSpPr>
          <a:xfrm>
            <a:off x="1374653" y="1044268"/>
            <a:ext cx="6060866" cy="3409238"/>
            <a:chOff x="1150563" y="208548"/>
            <a:chExt cx="6060866" cy="3409238"/>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563" y="208548"/>
              <a:ext cx="6060866" cy="3409238"/>
            </a:xfrm>
            <a:prstGeom prst="rect">
              <a:avLst/>
            </a:prstGeom>
          </p:spPr>
        </p:pic>
        <p:sp>
          <p:nvSpPr>
            <p:cNvPr id="5" name="TextBox 4"/>
            <p:cNvSpPr txBox="1"/>
            <p:nvPr/>
          </p:nvSpPr>
          <p:spPr>
            <a:xfrm>
              <a:off x="4787902" y="3004660"/>
              <a:ext cx="787395" cy="261610"/>
            </a:xfrm>
            <a:prstGeom prst="rect">
              <a:avLst/>
            </a:prstGeom>
            <a:noFill/>
          </p:spPr>
          <p:txBody>
            <a:bodyPr wrap="none" rtlCol="0">
              <a:spAutoFit/>
            </a:bodyPr>
            <a:lstStyle/>
            <a:p>
              <a:r>
                <a:rPr lang="en-US" sz="1100" dirty="0"/>
                <a:t>Replicated</a:t>
              </a:r>
              <a:endParaRPr lang="en-IN" sz="1100" dirty="0"/>
            </a:p>
          </p:txBody>
        </p:sp>
        <p:cxnSp>
          <p:nvCxnSpPr>
            <p:cNvPr id="3" name="Straight Arrow Connector 2"/>
            <p:cNvCxnSpPr/>
            <p:nvPr/>
          </p:nvCxnSpPr>
          <p:spPr>
            <a:xfrm>
              <a:off x="4960884" y="3241933"/>
              <a:ext cx="441434" cy="0"/>
            </a:xfrm>
            <a:prstGeom prst="straightConnector1">
              <a:avLst/>
            </a:prstGeom>
            <a:ln w="12700">
              <a:solidFill>
                <a:srgbClr val="F15A24"/>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55" name="Straight Arrow Connector 54"/>
          <p:cNvCxnSpPr>
            <a:stCxn id="61" idx="0"/>
          </p:cNvCxnSpPr>
          <p:nvPr/>
        </p:nvCxnSpPr>
        <p:spPr>
          <a:xfrm flipH="1" flipV="1">
            <a:off x="4378078" y="4055660"/>
            <a:ext cx="82190" cy="2728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3" idx="2"/>
          </p:cNvCxnSpPr>
          <p:nvPr/>
        </p:nvCxnSpPr>
        <p:spPr>
          <a:xfrm flipV="1">
            <a:off x="6125029" y="4024848"/>
            <a:ext cx="148748" cy="113991"/>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3" name="Freeform 52"/>
          <p:cNvSpPr/>
          <p:nvPr/>
        </p:nvSpPr>
        <p:spPr>
          <a:xfrm>
            <a:off x="2685143" y="4086667"/>
            <a:ext cx="3439886" cy="534987"/>
          </a:xfrm>
          <a:custGeom>
            <a:avLst/>
            <a:gdLst>
              <a:gd name="connsiteX0" fmla="*/ 0 w 3541486"/>
              <a:gd name="connsiteY0" fmla="*/ 0 h 595335"/>
              <a:gd name="connsiteX1" fmla="*/ 1988457 w 3541486"/>
              <a:gd name="connsiteY1" fmla="*/ 595086 h 595335"/>
              <a:gd name="connsiteX2" fmla="*/ 3541486 w 3541486"/>
              <a:gd name="connsiteY2" fmla="*/ 58057 h 595335"/>
            </a:gdLst>
            <a:ahLst/>
            <a:cxnLst>
              <a:cxn ang="0">
                <a:pos x="connsiteX0" y="connsiteY0"/>
              </a:cxn>
              <a:cxn ang="0">
                <a:pos x="connsiteX1" y="connsiteY1"/>
              </a:cxn>
              <a:cxn ang="0">
                <a:pos x="connsiteX2" y="connsiteY2"/>
              </a:cxn>
            </a:cxnLst>
            <a:rect l="l" t="t" r="r" b="b"/>
            <a:pathLst>
              <a:path w="3541486" h="595335">
                <a:moveTo>
                  <a:pt x="0" y="0"/>
                </a:moveTo>
                <a:cubicBezTo>
                  <a:pt x="699104" y="292705"/>
                  <a:pt x="1398209" y="585410"/>
                  <a:pt x="1988457" y="595086"/>
                </a:cubicBezTo>
                <a:cubicBezTo>
                  <a:pt x="2578705" y="604762"/>
                  <a:pt x="3060095" y="331409"/>
                  <a:pt x="3541486" y="58057"/>
                </a:cubicBezTo>
              </a:path>
            </a:pathLst>
          </a:cu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Freeform 60"/>
          <p:cNvSpPr/>
          <p:nvPr/>
        </p:nvSpPr>
        <p:spPr>
          <a:xfrm flipV="1">
            <a:off x="4460268" y="4021119"/>
            <a:ext cx="1731179" cy="131096"/>
          </a:xfrm>
          <a:custGeom>
            <a:avLst/>
            <a:gdLst>
              <a:gd name="connsiteX0" fmla="*/ 0 w 717754"/>
              <a:gd name="connsiteY0" fmla="*/ 99161 h 187651"/>
              <a:gd name="connsiteX1" fmla="*/ 373625 w 717754"/>
              <a:gd name="connsiteY1" fmla="*/ 838 h 187651"/>
              <a:gd name="connsiteX2" fmla="*/ 658761 w 717754"/>
              <a:gd name="connsiteY2" fmla="*/ 148322 h 187651"/>
              <a:gd name="connsiteX3" fmla="*/ 688258 w 717754"/>
              <a:gd name="connsiteY3" fmla="*/ 167987 h 187651"/>
              <a:gd name="connsiteX4" fmla="*/ 717754 w 717754"/>
              <a:gd name="connsiteY4" fmla="*/ 187651 h 18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754" h="187651">
                <a:moveTo>
                  <a:pt x="0" y="99161"/>
                </a:moveTo>
                <a:cubicBezTo>
                  <a:pt x="131916" y="45903"/>
                  <a:pt x="263832" y="-7355"/>
                  <a:pt x="373625" y="838"/>
                </a:cubicBezTo>
                <a:cubicBezTo>
                  <a:pt x="483418" y="9031"/>
                  <a:pt x="606322" y="120464"/>
                  <a:pt x="658761" y="148322"/>
                </a:cubicBezTo>
                <a:cubicBezTo>
                  <a:pt x="711200" y="176180"/>
                  <a:pt x="688258" y="167987"/>
                  <a:pt x="688258" y="167987"/>
                </a:cubicBezTo>
                <a:lnTo>
                  <a:pt x="717754" y="187651"/>
                </a:lnTo>
              </a:path>
            </a:pathLst>
          </a:cu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555959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How is data written in HDFS?</a:t>
            </a:r>
            <a:endParaRPr lang="en-US" sz="2400" b="1" dirty="0">
              <a:solidFill>
                <a:schemeClr val="tx1">
                  <a:lumMod val="75000"/>
                  <a:lumOff val="25000"/>
                </a:schemeClr>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573" y="1182442"/>
            <a:ext cx="6060866" cy="3409238"/>
          </a:xfrm>
          <a:prstGeom prst="rect">
            <a:avLst/>
          </a:prstGeom>
        </p:spPr>
      </p:pic>
      <p:sp>
        <p:nvSpPr>
          <p:cNvPr id="14" name="TextBox 13"/>
          <p:cNvSpPr txBox="1"/>
          <p:nvPr/>
        </p:nvSpPr>
        <p:spPr>
          <a:xfrm>
            <a:off x="5887079" y="889873"/>
            <a:ext cx="2569158" cy="954107"/>
          </a:xfrm>
          <a:prstGeom prst="rect">
            <a:avLst/>
          </a:prstGeom>
          <a:noFill/>
          <a:ln w="28575">
            <a:solidFill>
              <a:schemeClr val="accent3"/>
            </a:solidFill>
            <a:prstDash val="dash"/>
          </a:ln>
        </p:spPr>
        <p:txBody>
          <a:bodyPr wrap="square" rtlCol="0">
            <a:spAutoFit/>
          </a:bodyPr>
          <a:lstStyle/>
          <a:p>
            <a:pPr marL="285750" indent="-285750">
              <a:buFont typeface="Arial" panose="020B0604020202020204" pitchFamily="34" charset="0"/>
              <a:buChar char="•"/>
            </a:pPr>
            <a:r>
              <a:rPr lang="en-US" sz="1400" dirty="0">
                <a:solidFill>
                  <a:schemeClr val="accent3"/>
                </a:solidFill>
              </a:rPr>
              <a:t>NameNode commits the file creation into persistent store</a:t>
            </a:r>
          </a:p>
          <a:p>
            <a:pPr marL="285750" indent="-285750">
              <a:buFont typeface="Arial" panose="020B0604020202020204" pitchFamily="34" charset="0"/>
              <a:buChar char="•"/>
            </a:pPr>
            <a:r>
              <a:rPr lang="en-US" sz="1400" dirty="0">
                <a:solidFill>
                  <a:schemeClr val="accent3"/>
                </a:solidFill>
              </a:rPr>
              <a:t>It receives heartbeat and block reports</a:t>
            </a:r>
            <a:endParaRPr lang="en-IN" sz="1400" dirty="0">
              <a:solidFill>
                <a:schemeClr val="accent3"/>
              </a:solidFill>
            </a:endParaRPr>
          </a:p>
        </p:txBody>
      </p:sp>
      <p:sp>
        <p:nvSpPr>
          <p:cNvPr id="8" name="TextBox 7"/>
          <p:cNvSpPr txBox="1"/>
          <p:nvPr/>
        </p:nvSpPr>
        <p:spPr>
          <a:xfrm>
            <a:off x="5008618" y="3782426"/>
            <a:ext cx="787395" cy="261610"/>
          </a:xfrm>
          <a:prstGeom prst="rect">
            <a:avLst/>
          </a:prstGeom>
          <a:noFill/>
        </p:spPr>
        <p:txBody>
          <a:bodyPr wrap="none" rtlCol="0">
            <a:spAutoFit/>
          </a:bodyPr>
          <a:lstStyle/>
          <a:p>
            <a:r>
              <a:rPr lang="en-US" sz="1100" dirty="0"/>
              <a:t>Replicated</a:t>
            </a:r>
            <a:endParaRPr lang="en-IN" sz="1100" dirty="0"/>
          </a:p>
        </p:txBody>
      </p:sp>
      <p:cxnSp>
        <p:nvCxnSpPr>
          <p:cNvPr id="10" name="Straight Arrow Connector 9"/>
          <p:cNvCxnSpPr/>
          <p:nvPr/>
        </p:nvCxnSpPr>
        <p:spPr>
          <a:xfrm>
            <a:off x="5181600" y="4019699"/>
            <a:ext cx="441434" cy="0"/>
          </a:xfrm>
          <a:prstGeom prst="straightConnector1">
            <a:avLst/>
          </a:prstGeom>
          <a:ln w="12700">
            <a:solidFill>
              <a:srgbClr val="F15A2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780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How is data written in HDFS?</a:t>
            </a:r>
            <a:endParaRPr lang="en-US" sz="2400" b="1" dirty="0">
              <a:solidFill>
                <a:schemeClr val="tx1">
                  <a:lumMod val="75000"/>
                  <a:lumOff val="25000"/>
                </a:schemeClr>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573" y="1182442"/>
            <a:ext cx="6060866" cy="3409238"/>
          </a:xfrm>
          <a:prstGeom prst="rect">
            <a:avLst/>
          </a:prstGeom>
        </p:spPr>
      </p:pic>
      <p:sp>
        <p:nvSpPr>
          <p:cNvPr id="11" name="TextBox 10"/>
          <p:cNvSpPr txBox="1"/>
          <p:nvPr/>
        </p:nvSpPr>
        <p:spPr>
          <a:xfrm>
            <a:off x="6638259" y="910526"/>
            <a:ext cx="2282005" cy="954107"/>
          </a:xfrm>
          <a:prstGeom prst="rect">
            <a:avLst/>
          </a:prstGeom>
          <a:noFill/>
          <a:ln w="28575">
            <a:solidFill>
              <a:schemeClr val="accent3"/>
            </a:solidFill>
            <a:prstDash val="dash"/>
          </a:ln>
        </p:spPr>
        <p:txBody>
          <a:bodyPr wrap="square" rtlCol="0">
            <a:spAutoFit/>
          </a:bodyPr>
          <a:lstStyle/>
          <a:p>
            <a:pPr marL="285750" indent="-285750">
              <a:buFont typeface="Arial" panose="020B0604020202020204" pitchFamily="34" charset="0"/>
              <a:buChar char="•"/>
            </a:pPr>
            <a:r>
              <a:rPr lang="en-US" sz="1400" dirty="0">
                <a:solidFill>
                  <a:schemeClr val="accent3"/>
                </a:solidFill>
              </a:rPr>
              <a:t>Client gets the DataNode list from the NameNode </a:t>
            </a:r>
          </a:p>
          <a:p>
            <a:pPr marL="285750" indent="-285750">
              <a:buFont typeface="Arial" panose="020B0604020202020204" pitchFamily="34" charset="0"/>
              <a:buChar char="•"/>
            </a:pPr>
            <a:r>
              <a:rPr lang="en-US" sz="1400" dirty="0">
                <a:solidFill>
                  <a:schemeClr val="accent3"/>
                </a:solidFill>
              </a:rPr>
              <a:t>It reads from the replica closest to the render</a:t>
            </a:r>
            <a:endParaRPr lang="en-IN" sz="1400" dirty="0">
              <a:solidFill>
                <a:schemeClr val="accent3"/>
              </a:solidFill>
            </a:endParaRPr>
          </a:p>
        </p:txBody>
      </p:sp>
      <p:cxnSp>
        <p:nvCxnSpPr>
          <p:cNvPr id="12" name="Straight Arrow Connector 11"/>
          <p:cNvCxnSpPr/>
          <p:nvPr/>
        </p:nvCxnSpPr>
        <p:spPr>
          <a:xfrm flipH="1">
            <a:off x="7141027" y="2013735"/>
            <a:ext cx="806471" cy="28900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08618" y="3782426"/>
            <a:ext cx="787395" cy="261610"/>
          </a:xfrm>
          <a:prstGeom prst="rect">
            <a:avLst/>
          </a:prstGeom>
          <a:noFill/>
        </p:spPr>
        <p:txBody>
          <a:bodyPr wrap="none" rtlCol="0">
            <a:spAutoFit/>
          </a:bodyPr>
          <a:lstStyle/>
          <a:p>
            <a:r>
              <a:rPr lang="en-US" sz="1100" dirty="0"/>
              <a:t>Replicated</a:t>
            </a:r>
            <a:endParaRPr lang="en-IN" sz="1100" dirty="0"/>
          </a:p>
        </p:txBody>
      </p:sp>
      <p:cxnSp>
        <p:nvCxnSpPr>
          <p:cNvPr id="13" name="Straight Arrow Connector 12"/>
          <p:cNvCxnSpPr/>
          <p:nvPr/>
        </p:nvCxnSpPr>
        <p:spPr>
          <a:xfrm>
            <a:off x="5181600" y="4019699"/>
            <a:ext cx="441434" cy="0"/>
          </a:xfrm>
          <a:prstGeom prst="straightConnector1">
            <a:avLst/>
          </a:prstGeom>
          <a:ln w="12700">
            <a:solidFill>
              <a:srgbClr val="F15A2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4912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2056986" y="2283272"/>
            <a:ext cx="5490443" cy="576956"/>
          </a:xfrm>
        </p:spPr>
        <p:txBody>
          <a:bodyPr anchor="ctr"/>
          <a:lstStyle/>
          <a:p>
            <a:pPr algn="ctr"/>
            <a:r>
              <a:rPr lang="en-US" dirty="0">
                <a:solidFill>
                  <a:schemeClr val="tx1">
                    <a:lumMod val="75000"/>
                    <a:lumOff val="25000"/>
                  </a:schemeClr>
                </a:solidFill>
              </a:rPr>
              <a:t>Reading Data in HDFS</a:t>
            </a:r>
          </a:p>
        </p:txBody>
      </p:sp>
    </p:spTree>
    <p:extLst>
      <p:ext uri="{BB962C8B-B14F-4D97-AF65-F5344CB8AC3E}">
        <p14:creationId xmlns:p14="http://schemas.microsoft.com/office/powerpoint/2010/main" val="2027914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5 Vs of Big Data: Velocity </a:t>
            </a:r>
          </a:p>
        </p:txBody>
      </p:sp>
      <p:sp>
        <p:nvSpPr>
          <p:cNvPr id="10" name="Rectangle 9">
            <a:extLst>
              <a:ext uri="{FF2B5EF4-FFF2-40B4-BE49-F238E27FC236}">
                <a16:creationId xmlns:a16="http://schemas.microsoft.com/office/drawing/2014/main" id="{23024750-130A-4C3E-AB84-4A5A4D60EBE1}"/>
              </a:ext>
            </a:extLst>
          </p:cNvPr>
          <p:cNvSpPr/>
          <p:nvPr/>
        </p:nvSpPr>
        <p:spPr>
          <a:xfrm>
            <a:off x="757179" y="1509073"/>
            <a:ext cx="4274915" cy="2308324"/>
          </a:xfrm>
          <a:prstGeom prst="rect">
            <a:avLst/>
          </a:prstGeom>
        </p:spPr>
        <p:txBody>
          <a:bodyPr wrap="square">
            <a:spAutoFit/>
          </a:bodyPr>
          <a:lstStyle/>
          <a:p>
            <a:pPr marL="171450" indent="-171450">
              <a:lnSpc>
                <a:spcPct val="200000"/>
              </a:lnSpc>
              <a:buClr>
                <a:srgbClr val="0070C0"/>
              </a:buClr>
              <a:buFont typeface="Arial" panose="020B0604020202020204" pitchFamily="34" charset="0"/>
              <a:buChar char="•"/>
            </a:pPr>
            <a:r>
              <a:rPr lang="en-US" sz="1200" dirty="0"/>
              <a:t>Velocity refers to the high speed at which data flows in from multiple sources such as machines, networks, social media, mobile phones, etc.</a:t>
            </a:r>
          </a:p>
          <a:p>
            <a:pPr marL="171450" indent="-171450">
              <a:lnSpc>
                <a:spcPct val="200000"/>
              </a:lnSpc>
              <a:buClr>
                <a:srgbClr val="0070C0"/>
              </a:buClr>
              <a:buFont typeface="Arial" panose="020B0604020202020204" pitchFamily="34" charset="0"/>
              <a:buChar char="•"/>
            </a:pPr>
            <a:r>
              <a:rPr lang="en-US" sz="1200" dirty="0"/>
              <a:t>There is a massive and continuous flow of data </a:t>
            </a:r>
          </a:p>
          <a:p>
            <a:pPr marL="171450" indent="-171450">
              <a:lnSpc>
                <a:spcPct val="200000"/>
              </a:lnSpc>
              <a:buClr>
                <a:srgbClr val="0070C0"/>
              </a:buClr>
              <a:buFont typeface="Arial" panose="020B0604020202020204" pitchFamily="34" charset="0"/>
              <a:buChar char="•"/>
            </a:pPr>
            <a:r>
              <a:rPr lang="en-US" sz="1200" b="1" dirty="0"/>
              <a:t>Example</a:t>
            </a:r>
            <a:r>
              <a:rPr lang="en-US" sz="1200" dirty="0"/>
              <a:t>:</a:t>
            </a:r>
            <a:r>
              <a:rPr lang="en-US" sz="1200" b="1" dirty="0"/>
              <a:t> </a:t>
            </a:r>
            <a:r>
              <a:rPr lang="en-US" sz="1200" dirty="0"/>
              <a:t>On Google, more than </a:t>
            </a:r>
            <a:r>
              <a:rPr lang="en-US" sz="1200" b="1" dirty="0"/>
              <a:t>3.5 billion searches are made per day</a:t>
            </a:r>
          </a:p>
        </p:txBody>
      </p:sp>
      <p:grpSp>
        <p:nvGrpSpPr>
          <p:cNvPr id="2" name="Group 1"/>
          <p:cNvGrpSpPr/>
          <p:nvPr/>
        </p:nvGrpSpPr>
        <p:grpSpPr>
          <a:xfrm>
            <a:off x="3225190" y="776955"/>
            <a:ext cx="7358400" cy="4141893"/>
            <a:chOff x="3225190" y="776955"/>
            <a:chExt cx="7358400" cy="4141893"/>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5190" y="776955"/>
              <a:ext cx="7358400" cy="4141893"/>
            </a:xfrm>
            <a:prstGeom prst="rect">
              <a:avLst/>
            </a:prstGeom>
          </p:spPr>
        </p:pic>
        <p:sp>
          <p:nvSpPr>
            <p:cNvPr id="11" name="Oval 10"/>
            <p:cNvSpPr/>
            <p:nvPr/>
          </p:nvSpPr>
          <p:spPr>
            <a:xfrm>
              <a:off x="6092699" y="2079090"/>
              <a:ext cx="1643974" cy="163424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 Vs </a:t>
              </a:r>
            </a:p>
            <a:p>
              <a:pPr algn="ctr"/>
              <a:r>
                <a:rPr lang="en-US" sz="2200" dirty="0">
                  <a:solidFill>
                    <a:schemeClr val="tx1"/>
                  </a:solidFill>
                </a:rPr>
                <a:t>of</a:t>
              </a:r>
              <a:r>
                <a:rPr lang="en-US" sz="2200" b="1" dirty="0">
                  <a:solidFill>
                    <a:schemeClr val="tx1"/>
                  </a:solidFill>
                </a:rPr>
                <a:t> </a:t>
              </a:r>
            </a:p>
            <a:p>
              <a:pPr algn="ctr"/>
              <a:r>
                <a:rPr lang="en-US" sz="2200" b="1" dirty="0">
                  <a:solidFill>
                    <a:schemeClr val="tx1"/>
                  </a:solidFill>
                </a:rPr>
                <a:t>Big Data</a:t>
              </a:r>
            </a:p>
          </p:txBody>
        </p:sp>
      </p:grpSp>
    </p:spTree>
    <p:extLst>
      <p:ext uri="{BB962C8B-B14F-4D97-AF65-F5344CB8AC3E}">
        <p14:creationId xmlns:p14="http://schemas.microsoft.com/office/powerpoint/2010/main" val="470978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How is data read in HDFS?</a:t>
            </a:r>
            <a:endParaRPr lang="en-US" sz="2400" b="1" dirty="0">
              <a:solidFill>
                <a:schemeClr val="tx1">
                  <a:lumMod val="75000"/>
                  <a:lumOff val="25000"/>
                </a:schemeClr>
              </a:solidFill>
            </a:endParaRPr>
          </a:p>
        </p:txBody>
      </p:sp>
      <p:grpSp>
        <p:nvGrpSpPr>
          <p:cNvPr id="8" name="Group 7"/>
          <p:cNvGrpSpPr/>
          <p:nvPr/>
        </p:nvGrpSpPr>
        <p:grpSpPr>
          <a:xfrm>
            <a:off x="562487" y="1262742"/>
            <a:ext cx="7857661" cy="3577538"/>
            <a:chOff x="562487" y="1436914"/>
            <a:chExt cx="7857661" cy="3577538"/>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9059"/>
            <a:stretch/>
          </p:blipFill>
          <p:spPr>
            <a:xfrm>
              <a:off x="562487" y="1436914"/>
              <a:ext cx="7857661" cy="3577538"/>
            </a:xfrm>
            <a:prstGeom prst="rect">
              <a:avLst/>
            </a:prstGeom>
          </p:spPr>
        </p:pic>
        <p:sp>
          <p:nvSpPr>
            <p:cNvPr id="3" name="Rounded Rectangle 2"/>
            <p:cNvSpPr/>
            <p:nvPr/>
          </p:nvSpPr>
          <p:spPr>
            <a:xfrm>
              <a:off x="4100052" y="1726405"/>
              <a:ext cx="1278193" cy="200717"/>
            </a:xfrm>
            <a:prstGeom prst="roundRect">
              <a:avLst/>
            </a:prstGeom>
            <a:noFill/>
            <a:ln w="28575">
              <a:solidFill>
                <a:schemeClr val="accent4"/>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Oval 9"/>
          <p:cNvSpPr/>
          <p:nvPr/>
        </p:nvSpPr>
        <p:spPr>
          <a:xfrm>
            <a:off x="4636944" y="1245649"/>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endParaRPr lang="en-IN" b="1" dirty="0">
              <a:solidFill>
                <a:srgbClr val="FF0000"/>
              </a:solidFill>
            </a:endParaRPr>
          </a:p>
        </p:txBody>
      </p:sp>
    </p:spTree>
    <p:extLst>
      <p:ext uri="{BB962C8B-B14F-4D97-AF65-F5344CB8AC3E}">
        <p14:creationId xmlns:p14="http://schemas.microsoft.com/office/powerpoint/2010/main" val="1696085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How is data read in HDFS?</a:t>
            </a:r>
            <a:endParaRPr lang="en-US" sz="2400" b="1" dirty="0">
              <a:solidFill>
                <a:schemeClr val="tx1">
                  <a:lumMod val="75000"/>
                  <a:lumOff val="25000"/>
                </a:schemeClr>
              </a:solidFill>
            </a:endParaRPr>
          </a:p>
        </p:txBody>
      </p:sp>
      <p:grpSp>
        <p:nvGrpSpPr>
          <p:cNvPr id="3" name="Group 2"/>
          <p:cNvGrpSpPr/>
          <p:nvPr/>
        </p:nvGrpSpPr>
        <p:grpSpPr>
          <a:xfrm>
            <a:off x="561348" y="1232852"/>
            <a:ext cx="7858800" cy="3578400"/>
            <a:chOff x="685800" y="1378856"/>
            <a:chExt cx="7518400" cy="3456115"/>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8278"/>
            <a:stretch/>
          </p:blipFill>
          <p:spPr>
            <a:xfrm>
              <a:off x="685800" y="1378856"/>
              <a:ext cx="7518400" cy="3456115"/>
            </a:xfrm>
            <a:prstGeom prst="rect">
              <a:avLst/>
            </a:prstGeom>
          </p:spPr>
        </p:pic>
        <p:sp>
          <p:nvSpPr>
            <p:cNvPr id="8" name="Rounded Rectangle 7"/>
            <p:cNvSpPr/>
            <p:nvPr/>
          </p:nvSpPr>
          <p:spPr>
            <a:xfrm>
              <a:off x="4306530" y="2086051"/>
              <a:ext cx="776747" cy="279376"/>
            </a:xfrm>
            <a:prstGeom prst="roundRect">
              <a:avLst/>
            </a:prstGeom>
            <a:noFill/>
            <a:ln w="28575">
              <a:solidFill>
                <a:schemeClr val="accent4"/>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Oval 9"/>
          <p:cNvSpPr/>
          <p:nvPr/>
        </p:nvSpPr>
        <p:spPr>
          <a:xfrm>
            <a:off x="4636944" y="1753361"/>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2</a:t>
            </a:r>
            <a:endParaRPr lang="en-IN" b="1" dirty="0">
              <a:solidFill>
                <a:srgbClr val="FF0000"/>
              </a:solidFill>
            </a:endParaRPr>
          </a:p>
        </p:txBody>
      </p:sp>
      <p:sp>
        <p:nvSpPr>
          <p:cNvPr id="11" name="Oval 10"/>
          <p:cNvSpPr/>
          <p:nvPr/>
        </p:nvSpPr>
        <p:spPr>
          <a:xfrm>
            <a:off x="4636944" y="1245649"/>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endParaRPr lang="en-IN" b="1" dirty="0">
              <a:solidFill>
                <a:srgbClr val="FF0000"/>
              </a:solidFill>
            </a:endParaRPr>
          </a:p>
        </p:txBody>
      </p:sp>
    </p:spTree>
    <p:extLst>
      <p:ext uri="{BB962C8B-B14F-4D97-AF65-F5344CB8AC3E}">
        <p14:creationId xmlns:p14="http://schemas.microsoft.com/office/powerpoint/2010/main" val="2547624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How is data read in HDFS?</a:t>
            </a:r>
            <a:endParaRPr lang="en-US" sz="2400" b="1" dirty="0">
              <a:solidFill>
                <a:schemeClr val="tx1">
                  <a:lumMod val="75000"/>
                  <a:lumOff val="25000"/>
                </a:schemeClr>
              </a:solidFill>
            </a:endParaRPr>
          </a:p>
        </p:txBody>
      </p:sp>
      <p:grpSp>
        <p:nvGrpSpPr>
          <p:cNvPr id="3" name="Group 2"/>
          <p:cNvGrpSpPr/>
          <p:nvPr/>
        </p:nvGrpSpPr>
        <p:grpSpPr>
          <a:xfrm>
            <a:off x="561348" y="1232852"/>
            <a:ext cx="7858800" cy="3578400"/>
            <a:chOff x="685800" y="1378856"/>
            <a:chExt cx="7518400" cy="3456115"/>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8278"/>
            <a:stretch/>
          </p:blipFill>
          <p:spPr>
            <a:xfrm>
              <a:off x="685800" y="1378856"/>
              <a:ext cx="7518400" cy="3456115"/>
            </a:xfrm>
            <a:prstGeom prst="rect">
              <a:avLst/>
            </a:prstGeom>
          </p:spPr>
        </p:pic>
        <p:sp>
          <p:nvSpPr>
            <p:cNvPr id="8" name="Rounded Rectangle 7"/>
            <p:cNvSpPr/>
            <p:nvPr/>
          </p:nvSpPr>
          <p:spPr>
            <a:xfrm>
              <a:off x="3570476" y="2545635"/>
              <a:ext cx="678970" cy="279376"/>
            </a:xfrm>
            <a:prstGeom prst="roundRect">
              <a:avLst/>
            </a:prstGeom>
            <a:noFill/>
            <a:ln w="28575">
              <a:solidFill>
                <a:schemeClr val="accent4"/>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5" name="TextBox 4"/>
          <p:cNvSpPr txBox="1"/>
          <p:nvPr/>
        </p:nvSpPr>
        <p:spPr>
          <a:xfrm>
            <a:off x="5157925" y="2434919"/>
            <a:ext cx="2640752" cy="261610"/>
          </a:xfrm>
          <a:prstGeom prst="rect">
            <a:avLst/>
          </a:prstGeom>
          <a:noFill/>
          <a:ln>
            <a:solidFill>
              <a:schemeClr val="accent4"/>
            </a:solidFill>
          </a:ln>
        </p:spPr>
        <p:txBody>
          <a:bodyPr wrap="square" rtlCol="0">
            <a:spAutoFit/>
          </a:bodyPr>
          <a:lstStyle/>
          <a:p>
            <a:r>
              <a:rPr lang="en-US" sz="1100" dirty="0">
                <a:solidFill>
                  <a:schemeClr val="accent4"/>
                </a:solidFill>
              </a:rPr>
              <a:t>Core Switch will try to access DN1 and DN3</a:t>
            </a:r>
            <a:endParaRPr lang="en-IN" sz="1100" dirty="0">
              <a:solidFill>
                <a:schemeClr val="accent4"/>
              </a:solidFill>
            </a:endParaRPr>
          </a:p>
        </p:txBody>
      </p:sp>
      <p:cxnSp>
        <p:nvCxnSpPr>
          <p:cNvPr id="10" name="Straight Arrow Connector 9"/>
          <p:cNvCxnSpPr/>
          <p:nvPr/>
        </p:nvCxnSpPr>
        <p:spPr>
          <a:xfrm flipH="1">
            <a:off x="4435366" y="2585545"/>
            <a:ext cx="722558" cy="1051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Oval 12"/>
          <p:cNvSpPr/>
          <p:nvPr/>
        </p:nvSpPr>
        <p:spPr>
          <a:xfrm>
            <a:off x="4286340" y="2466449"/>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3</a:t>
            </a:r>
            <a:endParaRPr lang="en-IN" b="1" dirty="0">
              <a:solidFill>
                <a:srgbClr val="FF0000"/>
              </a:solidFill>
            </a:endParaRPr>
          </a:p>
        </p:txBody>
      </p:sp>
      <p:sp>
        <p:nvSpPr>
          <p:cNvPr id="14" name="Oval 13"/>
          <p:cNvSpPr/>
          <p:nvPr/>
        </p:nvSpPr>
        <p:spPr>
          <a:xfrm>
            <a:off x="4636944" y="1753361"/>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2</a:t>
            </a:r>
            <a:endParaRPr lang="en-IN" b="1" dirty="0">
              <a:solidFill>
                <a:srgbClr val="FF0000"/>
              </a:solidFill>
            </a:endParaRPr>
          </a:p>
        </p:txBody>
      </p:sp>
      <p:sp>
        <p:nvSpPr>
          <p:cNvPr id="15" name="Oval 14"/>
          <p:cNvSpPr/>
          <p:nvPr/>
        </p:nvSpPr>
        <p:spPr>
          <a:xfrm>
            <a:off x="4636944" y="1245649"/>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endParaRPr lang="en-IN" b="1" dirty="0">
              <a:solidFill>
                <a:srgbClr val="FF0000"/>
              </a:solidFill>
            </a:endParaRPr>
          </a:p>
        </p:txBody>
      </p:sp>
    </p:spTree>
    <p:extLst>
      <p:ext uri="{BB962C8B-B14F-4D97-AF65-F5344CB8AC3E}">
        <p14:creationId xmlns:p14="http://schemas.microsoft.com/office/powerpoint/2010/main" val="39304924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How is data read in HDFS?</a:t>
            </a:r>
            <a:endParaRPr lang="en-US" sz="2400" b="1" dirty="0">
              <a:solidFill>
                <a:schemeClr val="tx1">
                  <a:lumMod val="75000"/>
                  <a:lumOff val="25000"/>
                </a:schemeClr>
              </a:solidFill>
            </a:endParaRPr>
          </a:p>
        </p:txBody>
      </p:sp>
      <p:grpSp>
        <p:nvGrpSpPr>
          <p:cNvPr id="16" name="Group 15"/>
          <p:cNvGrpSpPr/>
          <p:nvPr/>
        </p:nvGrpSpPr>
        <p:grpSpPr>
          <a:xfrm>
            <a:off x="561348" y="1187281"/>
            <a:ext cx="7858800" cy="3578400"/>
            <a:chOff x="787400" y="1291771"/>
            <a:chExt cx="7304564" cy="3419928"/>
          </a:xfrm>
        </p:grpSpPr>
        <p:grpSp>
          <p:nvGrpSpPr>
            <p:cNvPr id="13" name="Group 12"/>
            <p:cNvGrpSpPr/>
            <p:nvPr/>
          </p:nvGrpSpPr>
          <p:grpSpPr>
            <a:xfrm>
              <a:off x="787400" y="1291771"/>
              <a:ext cx="7304564" cy="3419928"/>
              <a:chOff x="787400" y="1291771"/>
              <a:chExt cx="7304564" cy="3419928"/>
            </a:xfrm>
          </p:grpSpPr>
          <p:grpSp>
            <p:nvGrpSpPr>
              <p:cNvPr id="8" name="Group 7"/>
              <p:cNvGrpSpPr/>
              <p:nvPr/>
            </p:nvGrpSpPr>
            <p:grpSpPr>
              <a:xfrm>
                <a:off x="787400" y="1291771"/>
                <a:ext cx="7304564" cy="3419928"/>
                <a:chOff x="787400" y="1291771"/>
                <a:chExt cx="7304564" cy="3419928"/>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6766"/>
                <a:stretch/>
              </p:blipFill>
              <p:spPr>
                <a:xfrm>
                  <a:off x="787400" y="1291771"/>
                  <a:ext cx="7304564" cy="3419928"/>
                </a:xfrm>
                <a:prstGeom prst="rect">
                  <a:avLst/>
                </a:prstGeom>
              </p:spPr>
            </p:pic>
            <p:sp>
              <p:nvSpPr>
                <p:cNvPr id="6" name="Rectangle 5"/>
                <p:cNvSpPr/>
                <p:nvPr/>
              </p:nvSpPr>
              <p:spPr>
                <a:xfrm>
                  <a:off x="4591050" y="1419225"/>
                  <a:ext cx="285750" cy="209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p:cNvSpPr/>
                <p:nvPr/>
              </p:nvSpPr>
              <p:spPr>
                <a:xfrm>
                  <a:off x="4591050" y="1845468"/>
                  <a:ext cx="285750"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1" name="Rectangle 10"/>
              <p:cNvSpPr/>
              <p:nvPr/>
            </p:nvSpPr>
            <p:spPr>
              <a:xfrm>
                <a:off x="3718574" y="3442494"/>
                <a:ext cx="285750"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p:cNvSpPr/>
              <p:nvPr/>
            </p:nvSpPr>
            <p:spPr>
              <a:xfrm>
                <a:off x="2245374" y="3680618"/>
                <a:ext cx="285750"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4" name="Rounded Rectangle 13"/>
            <p:cNvSpPr/>
            <p:nvPr/>
          </p:nvSpPr>
          <p:spPr>
            <a:xfrm>
              <a:off x="3648075" y="3209924"/>
              <a:ext cx="260350" cy="193251"/>
            </a:xfrm>
            <a:prstGeom prst="roundRect">
              <a:avLst/>
            </a:prstGeom>
            <a:noFill/>
            <a:ln w="28575">
              <a:solidFill>
                <a:schemeClr val="accent4"/>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ounded Rectangle 14"/>
            <p:cNvSpPr/>
            <p:nvPr/>
          </p:nvSpPr>
          <p:spPr>
            <a:xfrm>
              <a:off x="2427143" y="3443656"/>
              <a:ext cx="287482" cy="219869"/>
            </a:xfrm>
            <a:prstGeom prst="roundRect">
              <a:avLst/>
            </a:prstGeom>
            <a:noFill/>
            <a:ln w="28575">
              <a:solidFill>
                <a:schemeClr val="accent4"/>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0" name="Oval 19"/>
          <p:cNvSpPr/>
          <p:nvPr/>
        </p:nvSpPr>
        <p:spPr>
          <a:xfrm>
            <a:off x="4286340" y="2452457"/>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3</a:t>
            </a:r>
            <a:endParaRPr lang="en-IN" b="1" dirty="0">
              <a:solidFill>
                <a:srgbClr val="FF0000"/>
              </a:solidFill>
            </a:endParaRPr>
          </a:p>
        </p:txBody>
      </p:sp>
      <p:sp>
        <p:nvSpPr>
          <p:cNvPr id="21" name="Oval 20"/>
          <p:cNvSpPr/>
          <p:nvPr/>
        </p:nvSpPr>
        <p:spPr>
          <a:xfrm>
            <a:off x="4636944" y="1753361"/>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2</a:t>
            </a:r>
            <a:endParaRPr lang="en-IN" b="1" dirty="0">
              <a:solidFill>
                <a:srgbClr val="FF0000"/>
              </a:solidFill>
            </a:endParaRPr>
          </a:p>
        </p:txBody>
      </p:sp>
      <p:sp>
        <p:nvSpPr>
          <p:cNvPr id="23" name="Oval 22"/>
          <p:cNvSpPr/>
          <p:nvPr/>
        </p:nvSpPr>
        <p:spPr>
          <a:xfrm>
            <a:off x="4636944" y="1245649"/>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endParaRPr lang="en-IN" b="1" dirty="0">
              <a:solidFill>
                <a:srgbClr val="FF0000"/>
              </a:solidFill>
            </a:endParaRPr>
          </a:p>
        </p:txBody>
      </p:sp>
      <p:sp>
        <p:nvSpPr>
          <p:cNvPr id="24" name="TextBox 23"/>
          <p:cNvSpPr txBox="1"/>
          <p:nvPr/>
        </p:nvSpPr>
        <p:spPr>
          <a:xfrm>
            <a:off x="5157925" y="2434919"/>
            <a:ext cx="2640752" cy="261610"/>
          </a:xfrm>
          <a:prstGeom prst="rect">
            <a:avLst/>
          </a:prstGeom>
          <a:noFill/>
          <a:ln>
            <a:solidFill>
              <a:schemeClr val="accent4"/>
            </a:solidFill>
          </a:ln>
        </p:spPr>
        <p:txBody>
          <a:bodyPr wrap="square" rtlCol="0">
            <a:spAutoFit/>
          </a:bodyPr>
          <a:lstStyle/>
          <a:p>
            <a:r>
              <a:rPr lang="en-US" sz="1100" dirty="0">
                <a:solidFill>
                  <a:schemeClr val="accent4"/>
                </a:solidFill>
              </a:rPr>
              <a:t>Core Switch will try to access DN1 and DN3</a:t>
            </a:r>
            <a:endParaRPr lang="en-IN" sz="1100" dirty="0">
              <a:solidFill>
                <a:schemeClr val="accent4"/>
              </a:solidFill>
            </a:endParaRPr>
          </a:p>
        </p:txBody>
      </p:sp>
      <p:cxnSp>
        <p:nvCxnSpPr>
          <p:cNvPr id="25" name="Straight Arrow Connector 24"/>
          <p:cNvCxnSpPr/>
          <p:nvPr/>
        </p:nvCxnSpPr>
        <p:spPr>
          <a:xfrm flipH="1">
            <a:off x="4435366" y="2585545"/>
            <a:ext cx="722558" cy="1051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nvGrpSpPr>
          <p:cNvPr id="3" name="Group 2"/>
          <p:cNvGrpSpPr/>
          <p:nvPr/>
        </p:nvGrpSpPr>
        <p:grpSpPr>
          <a:xfrm>
            <a:off x="3695356" y="3406235"/>
            <a:ext cx="346570" cy="276999"/>
            <a:chOff x="1110755" y="1817859"/>
            <a:chExt cx="346570" cy="276999"/>
          </a:xfrm>
        </p:grpSpPr>
        <p:sp>
          <p:nvSpPr>
            <p:cNvPr id="27" name="Oval 26"/>
            <p:cNvSpPr/>
            <p:nvPr/>
          </p:nvSpPr>
          <p:spPr>
            <a:xfrm>
              <a:off x="1177828" y="1850505"/>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FF0000"/>
                </a:solidFill>
              </a:endParaRPr>
            </a:p>
          </p:txBody>
        </p:sp>
        <p:sp>
          <p:nvSpPr>
            <p:cNvPr id="2" name="TextBox 1"/>
            <p:cNvSpPr txBox="1"/>
            <p:nvPr/>
          </p:nvSpPr>
          <p:spPr>
            <a:xfrm>
              <a:off x="1110755" y="1817859"/>
              <a:ext cx="346570" cy="276999"/>
            </a:xfrm>
            <a:prstGeom prst="rect">
              <a:avLst/>
            </a:prstGeom>
            <a:noFill/>
          </p:spPr>
          <p:txBody>
            <a:bodyPr wrap="none" rtlCol="0">
              <a:spAutoFit/>
            </a:bodyPr>
            <a:lstStyle/>
            <a:p>
              <a:r>
                <a:rPr lang="en-US" sz="1200" b="1" dirty="0">
                  <a:solidFill>
                    <a:srgbClr val="FF0000"/>
                  </a:solidFill>
                </a:rPr>
                <a:t>4b</a:t>
              </a:r>
              <a:endParaRPr lang="en-IN" b="1" dirty="0">
                <a:solidFill>
                  <a:srgbClr val="FF0000"/>
                </a:solidFill>
              </a:endParaRPr>
            </a:p>
          </p:txBody>
        </p:sp>
      </p:grpSp>
      <p:grpSp>
        <p:nvGrpSpPr>
          <p:cNvPr id="28" name="Group 27"/>
          <p:cNvGrpSpPr/>
          <p:nvPr/>
        </p:nvGrpSpPr>
        <p:grpSpPr>
          <a:xfrm>
            <a:off x="1940281" y="3438880"/>
            <a:ext cx="338554" cy="276999"/>
            <a:chOff x="1110755" y="1817859"/>
            <a:chExt cx="338554" cy="276999"/>
          </a:xfrm>
        </p:grpSpPr>
        <p:sp>
          <p:nvSpPr>
            <p:cNvPr id="29" name="Oval 28"/>
            <p:cNvSpPr/>
            <p:nvPr/>
          </p:nvSpPr>
          <p:spPr>
            <a:xfrm>
              <a:off x="1177828" y="1850505"/>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FF0000"/>
                </a:solidFill>
              </a:endParaRPr>
            </a:p>
          </p:txBody>
        </p:sp>
        <p:sp>
          <p:nvSpPr>
            <p:cNvPr id="30" name="TextBox 29"/>
            <p:cNvSpPr txBox="1"/>
            <p:nvPr/>
          </p:nvSpPr>
          <p:spPr>
            <a:xfrm>
              <a:off x="1110755" y="1817859"/>
              <a:ext cx="338554" cy="276999"/>
            </a:xfrm>
            <a:prstGeom prst="rect">
              <a:avLst/>
            </a:prstGeom>
            <a:noFill/>
          </p:spPr>
          <p:txBody>
            <a:bodyPr wrap="none" rtlCol="0">
              <a:spAutoFit/>
            </a:bodyPr>
            <a:lstStyle/>
            <a:p>
              <a:r>
                <a:rPr lang="en-US" sz="1200" b="1" dirty="0">
                  <a:solidFill>
                    <a:srgbClr val="FF0000"/>
                  </a:solidFill>
                </a:rPr>
                <a:t>4a</a:t>
              </a:r>
              <a:endParaRPr lang="en-IN" b="1" dirty="0">
                <a:solidFill>
                  <a:srgbClr val="FF0000"/>
                </a:solidFill>
              </a:endParaRPr>
            </a:p>
          </p:txBody>
        </p:sp>
      </p:grpSp>
    </p:spTree>
    <p:extLst>
      <p:ext uri="{BB962C8B-B14F-4D97-AF65-F5344CB8AC3E}">
        <p14:creationId xmlns:p14="http://schemas.microsoft.com/office/powerpoint/2010/main" val="9978843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How is data read in HDFS?</a:t>
            </a:r>
            <a:endParaRPr lang="en-US" sz="2400" b="1" dirty="0">
              <a:solidFill>
                <a:schemeClr val="tx1">
                  <a:lumMod val="75000"/>
                  <a:lumOff val="25000"/>
                </a:schemeClr>
              </a:solidFill>
            </a:endParaRPr>
          </a:p>
        </p:txBody>
      </p:sp>
      <p:grpSp>
        <p:nvGrpSpPr>
          <p:cNvPr id="3" name="Group 2"/>
          <p:cNvGrpSpPr/>
          <p:nvPr/>
        </p:nvGrpSpPr>
        <p:grpSpPr>
          <a:xfrm>
            <a:off x="561348" y="1201795"/>
            <a:ext cx="7858800" cy="3578400"/>
            <a:chOff x="974058" y="1770742"/>
            <a:chExt cx="6197600" cy="2890157"/>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7096"/>
            <a:stretch/>
          </p:blipFill>
          <p:spPr>
            <a:xfrm>
              <a:off x="974058" y="1770742"/>
              <a:ext cx="6197600" cy="2890157"/>
            </a:xfrm>
            <a:prstGeom prst="rect">
              <a:avLst/>
            </a:prstGeom>
          </p:spPr>
        </p:pic>
        <p:sp>
          <p:nvSpPr>
            <p:cNvPr id="8" name="Rounded Rectangle 7"/>
            <p:cNvSpPr/>
            <p:nvPr/>
          </p:nvSpPr>
          <p:spPr>
            <a:xfrm>
              <a:off x="2749423" y="2778137"/>
              <a:ext cx="522415" cy="231763"/>
            </a:xfrm>
            <a:prstGeom prst="roundRect">
              <a:avLst/>
            </a:prstGeom>
            <a:noFill/>
            <a:ln w="28575">
              <a:solidFill>
                <a:schemeClr val="accent4"/>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Oval 9"/>
          <p:cNvSpPr/>
          <p:nvPr/>
        </p:nvSpPr>
        <p:spPr>
          <a:xfrm>
            <a:off x="4286340" y="2452457"/>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3</a:t>
            </a:r>
            <a:endParaRPr lang="en-IN" b="1" dirty="0">
              <a:solidFill>
                <a:srgbClr val="FF0000"/>
              </a:solidFill>
            </a:endParaRPr>
          </a:p>
        </p:txBody>
      </p:sp>
      <p:sp>
        <p:nvSpPr>
          <p:cNvPr id="11" name="Oval 10"/>
          <p:cNvSpPr/>
          <p:nvPr/>
        </p:nvSpPr>
        <p:spPr>
          <a:xfrm>
            <a:off x="4636944" y="1753361"/>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2</a:t>
            </a:r>
            <a:endParaRPr lang="en-IN" b="1" dirty="0">
              <a:solidFill>
                <a:srgbClr val="FF0000"/>
              </a:solidFill>
            </a:endParaRPr>
          </a:p>
        </p:txBody>
      </p:sp>
      <p:sp>
        <p:nvSpPr>
          <p:cNvPr id="12" name="Oval 11"/>
          <p:cNvSpPr/>
          <p:nvPr/>
        </p:nvSpPr>
        <p:spPr>
          <a:xfrm>
            <a:off x="4636944" y="1245649"/>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endParaRPr lang="en-IN" b="1" dirty="0">
              <a:solidFill>
                <a:srgbClr val="FF0000"/>
              </a:solidFill>
            </a:endParaRPr>
          </a:p>
        </p:txBody>
      </p:sp>
      <p:sp>
        <p:nvSpPr>
          <p:cNvPr id="13" name="TextBox 12"/>
          <p:cNvSpPr txBox="1"/>
          <p:nvPr/>
        </p:nvSpPr>
        <p:spPr>
          <a:xfrm>
            <a:off x="5157925" y="2434919"/>
            <a:ext cx="2640752" cy="261610"/>
          </a:xfrm>
          <a:prstGeom prst="rect">
            <a:avLst/>
          </a:prstGeom>
          <a:noFill/>
          <a:ln>
            <a:solidFill>
              <a:schemeClr val="accent4"/>
            </a:solidFill>
          </a:ln>
        </p:spPr>
        <p:txBody>
          <a:bodyPr wrap="square" rtlCol="0">
            <a:spAutoFit/>
          </a:bodyPr>
          <a:lstStyle/>
          <a:p>
            <a:r>
              <a:rPr lang="en-US" sz="1100" dirty="0">
                <a:solidFill>
                  <a:schemeClr val="accent4"/>
                </a:solidFill>
              </a:rPr>
              <a:t>Core Switch will try to access DN1 and DN3</a:t>
            </a:r>
            <a:endParaRPr lang="en-IN" sz="1100" dirty="0">
              <a:solidFill>
                <a:schemeClr val="accent4"/>
              </a:solidFill>
            </a:endParaRPr>
          </a:p>
        </p:txBody>
      </p:sp>
      <p:cxnSp>
        <p:nvCxnSpPr>
          <p:cNvPr id="14" name="Straight Arrow Connector 13"/>
          <p:cNvCxnSpPr/>
          <p:nvPr/>
        </p:nvCxnSpPr>
        <p:spPr>
          <a:xfrm flipH="1">
            <a:off x="4435366" y="2585545"/>
            <a:ext cx="722558" cy="1051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5" name="Oval 14"/>
          <p:cNvSpPr/>
          <p:nvPr/>
        </p:nvSpPr>
        <p:spPr>
          <a:xfrm>
            <a:off x="2553025" y="2630184"/>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5</a:t>
            </a:r>
            <a:endParaRPr lang="en-IN" b="1" dirty="0">
              <a:solidFill>
                <a:srgbClr val="FF0000"/>
              </a:solidFill>
            </a:endParaRPr>
          </a:p>
        </p:txBody>
      </p:sp>
      <p:grpSp>
        <p:nvGrpSpPr>
          <p:cNvPr id="16" name="Group 15"/>
          <p:cNvGrpSpPr/>
          <p:nvPr/>
        </p:nvGrpSpPr>
        <p:grpSpPr>
          <a:xfrm>
            <a:off x="3695356" y="3406235"/>
            <a:ext cx="346570" cy="276999"/>
            <a:chOff x="1110755" y="1817859"/>
            <a:chExt cx="346570" cy="276999"/>
          </a:xfrm>
        </p:grpSpPr>
        <p:sp>
          <p:nvSpPr>
            <p:cNvPr id="17" name="Oval 16"/>
            <p:cNvSpPr/>
            <p:nvPr/>
          </p:nvSpPr>
          <p:spPr>
            <a:xfrm>
              <a:off x="1177828" y="1850505"/>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FF0000"/>
                </a:solidFill>
              </a:endParaRPr>
            </a:p>
          </p:txBody>
        </p:sp>
        <p:sp>
          <p:nvSpPr>
            <p:cNvPr id="18" name="TextBox 17"/>
            <p:cNvSpPr txBox="1"/>
            <p:nvPr/>
          </p:nvSpPr>
          <p:spPr>
            <a:xfrm>
              <a:off x="1110755" y="1817859"/>
              <a:ext cx="346570" cy="276999"/>
            </a:xfrm>
            <a:prstGeom prst="rect">
              <a:avLst/>
            </a:prstGeom>
            <a:noFill/>
          </p:spPr>
          <p:txBody>
            <a:bodyPr wrap="none" rtlCol="0">
              <a:spAutoFit/>
            </a:bodyPr>
            <a:lstStyle/>
            <a:p>
              <a:r>
                <a:rPr lang="en-US" sz="1200" b="1" dirty="0">
                  <a:solidFill>
                    <a:srgbClr val="FF0000"/>
                  </a:solidFill>
                </a:rPr>
                <a:t>4b</a:t>
              </a:r>
              <a:endParaRPr lang="en-IN" b="1" dirty="0">
                <a:solidFill>
                  <a:srgbClr val="FF0000"/>
                </a:solidFill>
              </a:endParaRPr>
            </a:p>
          </p:txBody>
        </p:sp>
      </p:grpSp>
      <p:grpSp>
        <p:nvGrpSpPr>
          <p:cNvPr id="19" name="Group 18"/>
          <p:cNvGrpSpPr/>
          <p:nvPr/>
        </p:nvGrpSpPr>
        <p:grpSpPr>
          <a:xfrm>
            <a:off x="1940281" y="3438880"/>
            <a:ext cx="338554" cy="276999"/>
            <a:chOff x="1110755" y="1817859"/>
            <a:chExt cx="338554" cy="276999"/>
          </a:xfrm>
        </p:grpSpPr>
        <p:sp>
          <p:nvSpPr>
            <p:cNvPr id="20" name="Oval 19"/>
            <p:cNvSpPr/>
            <p:nvPr/>
          </p:nvSpPr>
          <p:spPr>
            <a:xfrm>
              <a:off x="1177828" y="1850505"/>
              <a:ext cx="204408" cy="21170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FF0000"/>
                </a:solidFill>
              </a:endParaRPr>
            </a:p>
          </p:txBody>
        </p:sp>
        <p:sp>
          <p:nvSpPr>
            <p:cNvPr id="21" name="TextBox 20"/>
            <p:cNvSpPr txBox="1"/>
            <p:nvPr/>
          </p:nvSpPr>
          <p:spPr>
            <a:xfrm>
              <a:off x="1110755" y="1817859"/>
              <a:ext cx="338554" cy="276999"/>
            </a:xfrm>
            <a:prstGeom prst="rect">
              <a:avLst/>
            </a:prstGeom>
            <a:noFill/>
          </p:spPr>
          <p:txBody>
            <a:bodyPr wrap="none" rtlCol="0">
              <a:spAutoFit/>
            </a:bodyPr>
            <a:lstStyle/>
            <a:p>
              <a:r>
                <a:rPr lang="en-US" sz="1200" b="1" dirty="0">
                  <a:solidFill>
                    <a:srgbClr val="FF0000"/>
                  </a:solidFill>
                </a:rPr>
                <a:t>4a</a:t>
              </a:r>
              <a:endParaRPr lang="en-IN" b="1" dirty="0">
                <a:solidFill>
                  <a:srgbClr val="FF0000"/>
                </a:solidFill>
              </a:endParaRPr>
            </a:p>
          </p:txBody>
        </p:sp>
      </p:grpSp>
    </p:spTree>
    <p:extLst>
      <p:ext uri="{BB962C8B-B14F-4D97-AF65-F5344CB8AC3E}">
        <p14:creationId xmlns:p14="http://schemas.microsoft.com/office/powerpoint/2010/main" val="3792691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4B27D5-1CD5-45B7-B400-5D1E9D0D3153}"/>
              </a:ext>
            </a:extLst>
          </p:cNvPr>
          <p:cNvSpPr>
            <a:spLocks noGrp="1"/>
          </p:cNvSpPr>
          <p:nvPr>
            <p:ph type="body" sz="quarter" idx="10"/>
          </p:nvPr>
        </p:nvSpPr>
        <p:spPr>
          <a:xfrm>
            <a:off x="2056986" y="2283272"/>
            <a:ext cx="5030027" cy="576956"/>
          </a:xfrm>
        </p:spPr>
        <p:txBody>
          <a:bodyPr anchor="ctr"/>
          <a:lstStyle/>
          <a:p>
            <a:pPr algn="ctr"/>
            <a:r>
              <a:rPr lang="en-US" dirty="0">
                <a:solidFill>
                  <a:schemeClr val="tx1">
                    <a:lumMod val="75000"/>
                    <a:lumOff val="25000"/>
                  </a:schemeClr>
                </a:solidFill>
              </a:rPr>
              <a:t>HDFS Commands</a:t>
            </a:r>
          </a:p>
        </p:txBody>
      </p:sp>
    </p:spTree>
    <p:extLst>
      <p:ext uri="{BB962C8B-B14F-4D97-AF65-F5344CB8AC3E}">
        <p14:creationId xmlns:p14="http://schemas.microsoft.com/office/powerpoint/2010/main" val="1689230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300" b="1" dirty="0">
                <a:solidFill>
                  <a:schemeClr val="tx1">
                    <a:lumMod val="75000"/>
                    <a:lumOff val="25000"/>
                  </a:schemeClr>
                </a:solidFill>
              </a:rPr>
              <a:t>HDFS Commands: </a:t>
            </a:r>
            <a:r>
              <a:rPr lang="en-GB" altLang="en-US" sz="2300" b="1" dirty="0">
                <a:solidFill>
                  <a:schemeClr val="accent2">
                    <a:lumMod val="60000"/>
                    <a:lumOff val="40000"/>
                  </a:schemeClr>
                </a:solidFill>
              </a:rPr>
              <a:t>Starting Hadoop services</a:t>
            </a:r>
            <a:endParaRPr lang="en-US" sz="2300" b="1" dirty="0">
              <a:solidFill>
                <a:schemeClr val="accent2">
                  <a:lumMod val="60000"/>
                  <a:lumOff val="40000"/>
                </a:schemeClr>
              </a:solidFill>
            </a:endParaRPr>
          </a:p>
        </p:txBody>
      </p:sp>
      <p:sp>
        <p:nvSpPr>
          <p:cNvPr id="5" name="TextBox 4"/>
          <p:cNvSpPr txBox="1"/>
          <p:nvPr/>
        </p:nvSpPr>
        <p:spPr>
          <a:xfrm>
            <a:off x="3636579" y="1240790"/>
            <a:ext cx="1797269" cy="400110"/>
          </a:xfrm>
          <a:prstGeom prst="rect">
            <a:avLst/>
          </a:prstGeom>
          <a:noFill/>
          <a:ln w="19050">
            <a:solidFill>
              <a:schemeClr val="accent2"/>
            </a:solidFill>
            <a:prstDash val="lgDash"/>
          </a:ln>
        </p:spPr>
        <p:txBody>
          <a:bodyPr wrap="square" rtlCol="0">
            <a:spAutoFit/>
          </a:bodyPr>
          <a:lstStyle/>
          <a:p>
            <a:pPr algn="ctr"/>
            <a:r>
              <a:rPr lang="en-US" sz="2000" b="1" dirty="0"/>
              <a:t>start-all.sh</a:t>
            </a:r>
            <a:endParaRPr lang="en-IN" sz="2000" b="1" dirty="0"/>
          </a:p>
        </p:txBody>
      </p:sp>
      <p:pic>
        <p:nvPicPr>
          <p:cNvPr id="2" name="Picture 1"/>
          <p:cNvPicPr>
            <a:picLocks noChangeAspect="1"/>
          </p:cNvPicPr>
          <p:nvPr/>
        </p:nvPicPr>
        <p:blipFill rotWithShape="1">
          <a:blip r:embed="rId3"/>
          <a:srcRect l="22781" t="54923" r="23339" b="16307"/>
          <a:stretch/>
        </p:blipFill>
        <p:spPr>
          <a:xfrm>
            <a:off x="1291771" y="2144434"/>
            <a:ext cx="7010400" cy="2104571"/>
          </a:xfrm>
          <a:prstGeom prst="rect">
            <a:avLst/>
          </a:prstGeom>
        </p:spPr>
      </p:pic>
    </p:spTree>
    <p:extLst>
      <p:ext uri="{BB962C8B-B14F-4D97-AF65-F5344CB8AC3E}">
        <p14:creationId xmlns:p14="http://schemas.microsoft.com/office/powerpoint/2010/main" val="8827918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HDFS Commands: </a:t>
            </a:r>
            <a:r>
              <a:rPr lang="en-GB" altLang="en-US" sz="2400" b="1" dirty="0">
                <a:solidFill>
                  <a:schemeClr val="accent2">
                    <a:lumMod val="60000"/>
                    <a:lumOff val="40000"/>
                  </a:schemeClr>
                </a:solidFill>
              </a:rPr>
              <a:t>Creating a Directory</a:t>
            </a:r>
            <a:endParaRPr lang="en-US" sz="2400" b="1" dirty="0">
              <a:solidFill>
                <a:schemeClr val="accent2">
                  <a:lumMod val="60000"/>
                  <a:lumOff val="40000"/>
                </a:schemeClr>
              </a:solidFill>
            </a:endParaRPr>
          </a:p>
        </p:txBody>
      </p:sp>
      <p:pic>
        <p:nvPicPr>
          <p:cNvPr id="2" name="Picture 1"/>
          <p:cNvPicPr>
            <a:picLocks noChangeAspect="1"/>
          </p:cNvPicPr>
          <p:nvPr/>
        </p:nvPicPr>
        <p:blipFill rotWithShape="1">
          <a:blip r:embed="rId3"/>
          <a:srcRect l="22558" t="73376" r="22893" b="15116"/>
          <a:stretch/>
        </p:blipFill>
        <p:spPr>
          <a:xfrm>
            <a:off x="1189904" y="2142862"/>
            <a:ext cx="7097485" cy="841829"/>
          </a:xfrm>
          <a:prstGeom prst="rect">
            <a:avLst/>
          </a:prstGeom>
        </p:spPr>
      </p:pic>
      <p:sp>
        <p:nvSpPr>
          <p:cNvPr id="8" name="TextBox 7"/>
          <p:cNvSpPr txBox="1"/>
          <p:nvPr/>
        </p:nvSpPr>
        <p:spPr>
          <a:xfrm>
            <a:off x="2984939" y="1240790"/>
            <a:ext cx="3426372" cy="400110"/>
          </a:xfrm>
          <a:prstGeom prst="rect">
            <a:avLst/>
          </a:prstGeom>
          <a:noFill/>
          <a:ln w="19050">
            <a:solidFill>
              <a:schemeClr val="accent2"/>
            </a:solidFill>
            <a:prstDash val="lgDash"/>
          </a:ln>
        </p:spPr>
        <p:txBody>
          <a:bodyPr wrap="square" rtlCol="0">
            <a:spAutoFit/>
          </a:bodyPr>
          <a:lstStyle/>
          <a:p>
            <a:pPr algn="ctr"/>
            <a:r>
              <a:rPr lang="en-US" sz="2000" b="1" dirty="0" err="1"/>
              <a:t>hdfs</a:t>
            </a:r>
            <a:r>
              <a:rPr lang="en-US" sz="2000" b="1" dirty="0"/>
              <a:t> </a:t>
            </a:r>
            <a:r>
              <a:rPr lang="en-US" sz="2000" b="1" dirty="0" err="1"/>
              <a:t>dfs</a:t>
            </a:r>
            <a:r>
              <a:rPr lang="en-US" sz="2000" b="1" dirty="0"/>
              <a:t> -</a:t>
            </a:r>
            <a:r>
              <a:rPr lang="en-US" sz="2000" b="1" dirty="0" err="1"/>
              <a:t>mkdir</a:t>
            </a:r>
            <a:r>
              <a:rPr lang="en-US" sz="2000" b="1" dirty="0"/>
              <a:t> </a:t>
            </a:r>
            <a:r>
              <a:rPr lang="en-US" sz="2000" b="1" dirty="0" err="1"/>
              <a:t>NewDirectory</a:t>
            </a:r>
            <a:endParaRPr lang="en-IN" sz="2000" b="1" dirty="0"/>
          </a:p>
        </p:txBody>
      </p:sp>
    </p:spTree>
    <p:extLst>
      <p:ext uri="{BB962C8B-B14F-4D97-AF65-F5344CB8AC3E}">
        <p14:creationId xmlns:p14="http://schemas.microsoft.com/office/powerpoint/2010/main" val="28310749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HDFS Commands: </a:t>
            </a:r>
            <a:r>
              <a:rPr lang="en-GB" altLang="en-US" sz="2400" b="1" dirty="0">
                <a:solidFill>
                  <a:schemeClr val="accent2">
                    <a:lumMod val="60000"/>
                    <a:lumOff val="40000"/>
                  </a:schemeClr>
                </a:solidFill>
              </a:rPr>
              <a:t>Displaying files in HDFS</a:t>
            </a:r>
            <a:endParaRPr lang="en-US" sz="2400" b="1" dirty="0">
              <a:solidFill>
                <a:schemeClr val="accent2">
                  <a:lumMod val="60000"/>
                  <a:lumOff val="40000"/>
                </a:schemeClr>
              </a:solidFill>
            </a:endParaRPr>
          </a:p>
        </p:txBody>
      </p:sp>
      <p:pic>
        <p:nvPicPr>
          <p:cNvPr id="3" name="Picture 2"/>
          <p:cNvPicPr>
            <a:picLocks noChangeAspect="1"/>
          </p:cNvPicPr>
          <p:nvPr/>
        </p:nvPicPr>
        <p:blipFill rotWithShape="1">
          <a:blip r:embed="rId3"/>
          <a:srcRect l="22781" t="64645" r="23116" b="15910"/>
          <a:stretch/>
        </p:blipFill>
        <p:spPr>
          <a:xfrm>
            <a:off x="1030513" y="2656114"/>
            <a:ext cx="7039429" cy="1422400"/>
          </a:xfrm>
          <a:prstGeom prst="rect">
            <a:avLst/>
          </a:prstGeom>
        </p:spPr>
      </p:pic>
      <p:sp>
        <p:nvSpPr>
          <p:cNvPr id="8" name="TextBox 7"/>
          <p:cNvSpPr txBox="1"/>
          <p:nvPr/>
        </p:nvSpPr>
        <p:spPr>
          <a:xfrm>
            <a:off x="3636579" y="1240790"/>
            <a:ext cx="1797269" cy="400110"/>
          </a:xfrm>
          <a:prstGeom prst="rect">
            <a:avLst/>
          </a:prstGeom>
          <a:noFill/>
          <a:ln w="19050">
            <a:solidFill>
              <a:schemeClr val="accent2"/>
            </a:solidFill>
            <a:prstDash val="lgDash"/>
          </a:ln>
        </p:spPr>
        <p:txBody>
          <a:bodyPr wrap="square" rtlCol="0">
            <a:spAutoFit/>
          </a:bodyPr>
          <a:lstStyle/>
          <a:p>
            <a:pPr algn="ctr"/>
            <a:r>
              <a:rPr lang="en-US" sz="2000" b="1" dirty="0" err="1"/>
              <a:t>hdfs</a:t>
            </a:r>
            <a:r>
              <a:rPr lang="en-US" sz="2000" b="1" dirty="0"/>
              <a:t> </a:t>
            </a:r>
            <a:r>
              <a:rPr lang="en-US" sz="2000" b="1" dirty="0" err="1"/>
              <a:t>dfs</a:t>
            </a:r>
            <a:r>
              <a:rPr lang="en-US" sz="2000" b="1" dirty="0"/>
              <a:t> -ls</a:t>
            </a:r>
            <a:endParaRPr lang="en-IN" sz="2000" b="1" dirty="0"/>
          </a:p>
        </p:txBody>
      </p:sp>
    </p:spTree>
    <p:extLst>
      <p:ext uri="{BB962C8B-B14F-4D97-AF65-F5344CB8AC3E}">
        <p14:creationId xmlns:p14="http://schemas.microsoft.com/office/powerpoint/2010/main" val="2253507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HDFS Commands: </a:t>
            </a:r>
            <a:r>
              <a:rPr lang="en-GB" altLang="en-US" sz="2400" b="1" dirty="0">
                <a:solidFill>
                  <a:schemeClr val="accent2">
                    <a:lumMod val="60000"/>
                    <a:lumOff val="40000"/>
                  </a:schemeClr>
                </a:solidFill>
              </a:rPr>
              <a:t>Creating a Local File</a:t>
            </a:r>
            <a:endParaRPr lang="en-US" sz="2400" b="1" dirty="0">
              <a:solidFill>
                <a:schemeClr val="accent2">
                  <a:lumMod val="60000"/>
                  <a:lumOff val="40000"/>
                </a:schemeClr>
              </a:solidFill>
            </a:endParaRPr>
          </a:p>
        </p:txBody>
      </p:sp>
      <p:sp>
        <p:nvSpPr>
          <p:cNvPr id="5" name="TextBox 4"/>
          <p:cNvSpPr txBox="1"/>
          <p:nvPr/>
        </p:nvSpPr>
        <p:spPr>
          <a:xfrm>
            <a:off x="751864" y="1163156"/>
            <a:ext cx="7440370" cy="3170099"/>
          </a:xfrm>
          <a:prstGeom prst="rect">
            <a:avLst/>
          </a:prstGeom>
          <a:noFill/>
        </p:spPr>
        <p:txBody>
          <a:bodyPr wrap="none" rtlCol="0">
            <a:spAutoFit/>
          </a:bodyPr>
          <a:lstStyle/>
          <a:p>
            <a:pPr>
              <a:lnSpc>
                <a:spcPct val="200000"/>
              </a:lnSpc>
            </a:pPr>
            <a:r>
              <a:rPr lang="en-US" sz="2000" dirty="0"/>
              <a:t>Now, let’s create a local file and copy it into HDFS:</a:t>
            </a:r>
          </a:p>
          <a:p>
            <a:pPr marL="342900" indent="-342900">
              <a:lnSpc>
                <a:spcPct val="200000"/>
              </a:lnSpc>
              <a:buFont typeface="Arial" panose="020B0604020202020204" pitchFamily="34" charset="0"/>
              <a:buChar char="•"/>
            </a:pPr>
            <a:r>
              <a:rPr lang="en-US" sz="2000" dirty="0"/>
              <a:t>Create a file with random data using Linux utility dd</a:t>
            </a:r>
          </a:p>
          <a:p>
            <a:pPr marL="342900" indent="-342900">
              <a:lnSpc>
                <a:spcPct val="200000"/>
              </a:lnSpc>
              <a:buFont typeface="Arial" panose="020B0604020202020204" pitchFamily="34" charset="0"/>
              <a:buChar char="•"/>
            </a:pPr>
            <a:r>
              <a:rPr lang="en-US" sz="2000" dirty="0"/>
              <a:t>Command:</a:t>
            </a:r>
            <a:r>
              <a:rPr lang="en-US" sz="2000" b="1" dirty="0"/>
              <a:t> </a:t>
            </a:r>
          </a:p>
          <a:p>
            <a:pPr>
              <a:lnSpc>
                <a:spcPct val="200000"/>
              </a:lnSpc>
            </a:pPr>
            <a:r>
              <a:rPr lang="en-US" sz="2000" b="1" dirty="0"/>
              <a:t>dd if=/dev/urandom of=example.txt bs=64M count=16</a:t>
            </a:r>
          </a:p>
          <a:p>
            <a:pPr marL="342900" indent="-342900">
              <a:lnSpc>
                <a:spcPct val="200000"/>
              </a:lnSpc>
              <a:buFont typeface="Arial" panose="020B0604020202020204" pitchFamily="34" charset="0"/>
              <a:buChar char="•"/>
            </a:pPr>
            <a:r>
              <a:rPr lang="en-US" sz="2000" dirty="0"/>
              <a:t>This will create a 1 GB file named example.txt on our local system</a:t>
            </a:r>
            <a:endParaRPr lang="en-IN" sz="2000" dirty="0"/>
          </a:p>
        </p:txBody>
      </p:sp>
    </p:spTree>
    <p:extLst>
      <p:ext uri="{BB962C8B-B14F-4D97-AF65-F5344CB8AC3E}">
        <p14:creationId xmlns:p14="http://schemas.microsoft.com/office/powerpoint/2010/main" val="1567145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5 Vs of Big Data: Volume</a:t>
            </a:r>
          </a:p>
        </p:txBody>
      </p:sp>
      <p:sp>
        <p:nvSpPr>
          <p:cNvPr id="12" name="Rectangle 11">
            <a:extLst>
              <a:ext uri="{FF2B5EF4-FFF2-40B4-BE49-F238E27FC236}">
                <a16:creationId xmlns:a16="http://schemas.microsoft.com/office/drawing/2014/main" id="{47320F4D-7DDD-4804-A56D-983C070A5A39}"/>
              </a:ext>
            </a:extLst>
          </p:cNvPr>
          <p:cNvSpPr/>
          <p:nvPr/>
        </p:nvSpPr>
        <p:spPr>
          <a:xfrm>
            <a:off x="541279" y="1693740"/>
            <a:ext cx="4575856" cy="2308324"/>
          </a:xfrm>
          <a:prstGeom prst="rect">
            <a:avLst/>
          </a:prstGeom>
        </p:spPr>
        <p:txBody>
          <a:bodyPr wrap="square">
            <a:spAutoFit/>
          </a:bodyPr>
          <a:lstStyle/>
          <a:p>
            <a:pPr marL="171450" indent="-171450">
              <a:lnSpc>
                <a:spcPct val="200000"/>
              </a:lnSpc>
              <a:buClr>
                <a:srgbClr val="0070C0"/>
              </a:buClr>
              <a:buFont typeface="Arial" panose="020B0604020202020204" pitchFamily="34" charset="0"/>
              <a:buChar char="•"/>
            </a:pPr>
            <a:r>
              <a:rPr lang="en-US" sz="1200" dirty="0"/>
              <a:t>Volume means the huge amount of data!</a:t>
            </a:r>
          </a:p>
          <a:p>
            <a:pPr marL="171450" indent="-171450">
              <a:lnSpc>
                <a:spcPct val="200000"/>
              </a:lnSpc>
              <a:buClr>
                <a:srgbClr val="0070C0"/>
              </a:buClr>
              <a:buFont typeface="Arial" panose="020B0604020202020204" pitchFamily="34" charset="0"/>
              <a:buChar char="•"/>
            </a:pPr>
            <a:r>
              <a:rPr lang="en-US" sz="1200" dirty="0"/>
              <a:t>To determine volume, the size of the data plays a crucial role </a:t>
            </a:r>
          </a:p>
          <a:p>
            <a:pPr marL="171450" indent="-171450">
              <a:lnSpc>
                <a:spcPct val="200000"/>
              </a:lnSpc>
              <a:buClr>
                <a:srgbClr val="0070C0"/>
              </a:buClr>
              <a:buFont typeface="Arial" panose="020B0604020202020204" pitchFamily="34" charset="0"/>
              <a:buChar char="•"/>
            </a:pPr>
            <a:r>
              <a:rPr lang="en-US" sz="1200" dirty="0"/>
              <a:t>When dealing with Big Data, it is necessary to consider the ‘volume’ of it</a:t>
            </a:r>
          </a:p>
          <a:p>
            <a:pPr marL="171450" indent="-171450">
              <a:lnSpc>
                <a:spcPct val="200000"/>
              </a:lnSpc>
              <a:buClr>
                <a:srgbClr val="0070C0"/>
              </a:buClr>
              <a:buFont typeface="Arial" panose="020B0604020202020204" pitchFamily="34" charset="0"/>
              <a:buChar char="•"/>
            </a:pPr>
            <a:r>
              <a:rPr lang="en-US" sz="1200" b="1" dirty="0"/>
              <a:t>Example: </a:t>
            </a:r>
            <a:r>
              <a:rPr lang="en-US" sz="1200" dirty="0"/>
              <a:t>In the year 2016, the estimated global mobile traffic was </a:t>
            </a:r>
            <a:r>
              <a:rPr lang="en-US" sz="1200" b="1" dirty="0"/>
              <a:t>6.2 exabytes (6.2 billion GB) per month </a:t>
            </a:r>
          </a:p>
        </p:txBody>
      </p:sp>
      <p:grpSp>
        <p:nvGrpSpPr>
          <p:cNvPr id="2" name="Group 1"/>
          <p:cNvGrpSpPr/>
          <p:nvPr/>
        </p:nvGrpSpPr>
        <p:grpSpPr>
          <a:xfrm>
            <a:off x="3225190" y="776956"/>
            <a:ext cx="7358400" cy="4141892"/>
            <a:chOff x="3225190" y="776956"/>
            <a:chExt cx="7358400" cy="4141892"/>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5190" y="776956"/>
              <a:ext cx="7358400" cy="4141892"/>
            </a:xfrm>
            <a:prstGeom prst="rect">
              <a:avLst/>
            </a:prstGeom>
          </p:spPr>
        </p:pic>
        <p:sp>
          <p:nvSpPr>
            <p:cNvPr id="8" name="Oval 7"/>
            <p:cNvSpPr/>
            <p:nvPr/>
          </p:nvSpPr>
          <p:spPr>
            <a:xfrm>
              <a:off x="6092699" y="2079090"/>
              <a:ext cx="1643974" cy="163424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 Vs </a:t>
              </a:r>
            </a:p>
            <a:p>
              <a:pPr algn="ctr"/>
              <a:r>
                <a:rPr lang="en-US" sz="2200" dirty="0">
                  <a:solidFill>
                    <a:schemeClr val="tx1"/>
                  </a:solidFill>
                </a:rPr>
                <a:t>of</a:t>
              </a:r>
              <a:r>
                <a:rPr lang="en-US" sz="2200" b="1" dirty="0">
                  <a:solidFill>
                    <a:schemeClr val="tx1"/>
                  </a:solidFill>
                </a:rPr>
                <a:t> </a:t>
              </a:r>
            </a:p>
            <a:p>
              <a:pPr algn="ctr"/>
              <a:r>
                <a:rPr lang="en-US" sz="2200" b="1" dirty="0">
                  <a:solidFill>
                    <a:schemeClr val="tx1"/>
                  </a:solidFill>
                </a:rPr>
                <a:t>Big Data</a:t>
              </a:r>
            </a:p>
          </p:txBody>
        </p:sp>
      </p:grpSp>
    </p:spTree>
    <p:extLst>
      <p:ext uri="{BB962C8B-B14F-4D97-AF65-F5344CB8AC3E}">
        <p14:creationId xmlns:p14="http://schemas.microsoft.com/office/powerpoint/2010/main" val="306425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HDFS Commands: </a:t>
            </a:r>
            <a:r>
              <a:rPr lang="en-GB" altLang="en-US" sz="2400" b="1" dirty="0">
                <a:solidFill>
                  <a:schemeClr val="accent2">
                    <a:lumMod val="60000"/>
                    <a:lumOff val="40000"/>
                  </a:schemeClr>
                </a:solidFill>
              </a:rPr>
              <a:t>Copying a File to HDFS</a:t>
            </a:r>
            <a:endParaRPr lang="en-US" sz="2400" b="1" dirty="0">
              <a:solidFill>
                <a:schemeClr val="accent2">
                  <a:lumMod val="60000"/>
                  <a:lumOff val="40000"/>
                </a:schemeClr>
              </a:solidFill>
            </a:endParaRPr>
          </a:p>
        </p:txBody>
      </p:sp>
      <p:sp>
        <p:nvSpPr>
          <p:cNvPr id="5" name="TextBox 4"/>
          <p:cNvSpPr txBox="1"/>
          <p:nvPr/>
        </p:nvSpPr>
        <p:spPr>
          <a:xfrm>
            <a:off x="1307485" y="1240004"/>
            <a:ext cx="6678047" cy="400110"/>
          </a:xfrm>
          <a:prstGeom prst="rect">
            <a:avLst/>
          </a:prstGeom>
          <a:noFill/>
          <a:ln w="19050">
            <a:solidFill>
              <a:schemeClr val="accent2"/>
            </a:solidFill>
            <a:prstDash val="lgDash"/>
          </a:ln>
        </p:spPr>
        <p:txBody>
          <a:bodyPr wrap="none" rtlCol="0">
            <a:spAutoFit/>
          </a:bodyPr>
          <a:lstStyle/>
          <a:p>
            <a:r>
              <a:rPr lang="en-US" sz="2000" b="1" dirty="0"/>
              <a:t>hdfs dfs -put &lt;local file path&gt;example.txt  /&lt;HDFS Directory&gt;</a:t>
            </a:r>
            <a:endParaRPr lang="en-IN" sz="2000" b="1" dirty="0"/>
          </a:p>
        </p:txBody>
      </p:sp>
      <p:pic>
        <p:nvPicPr>
          <p:cNvPr id="2" name="Picture 1"/>
          <p:cNvPicPr>
            <a:picLocks noChangeAspect="1"/>
          </p:cNvPicPr>
          <p:nvPr/>
        </p:nvPicPr>
        <p:blipFill rotWithShape="1">
          <a:blip r:embed="rId3"/>
          <a:srcRect l="22893" t="73177" r="23116" b="16705"/>
          <a:stretch/>
        </p:blipFill>
        <p:spPr>
          <a:xfrm>
            <a:off x="1134051" y="2735942"/>
            <a:ext cx="7024914" cy="740229"/>
          </a:xfrm>
          <a:prstGeom prst="rect">
            <a:avLst/>
          </a:prstGeom>
        </p:spPr>
      </p:pic>
    </p:spTree>
    <p:extLst>
      <p:ext uri="{BB962C8B-B14F-4D97-AF65-F5344CB8AC3E}">
        <p14:creationId xmlns:p14="http://schemas.microsoft.com/office/powerpoint/2010/main" val="7300726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250" b="1" dirty="0">
                <a:solidFill>
                  <a:schemeClr val="tx1">
                    <a:lumMod val="75000"/>
                    <a:lumOff val="25000"/>
                  </a:schemeClr>
                </a:solidFill>
              </a:rPr>
              <a:t>HDFS Commands: </a:t>
            </a:r>
            <a:r>
              <a:rPr lang="en-GB" altLang="en-US" sz="2250" b="1" dirty="0">
                <a:solidFill>
                  <a:schemeClr val="accent2">
                    <a:lumMod val="60000"/>
                    <a:lumOff val="40000"/>
                  </a:schemeClr>
                </a:solidFill>
              </a:rPr>
              <a:t>Displaying files in directory</a:t>
            </a:r>
            <a:endParaRPr lang="en-US" sz="2250" b="1" dirty="0">
              <a:solidFill>
                <a:schemeClr val="accent2">
                  <a:lumMod val="60000"/>
                  <a:lumOff val="40000"/>
                </a:schemeClr>
              </a:solidFill>
            </a:endParaRPr>
          </a:p>
        </p:txBody>
      </p:sp>
      <p:sp>
        <p:nvSpPr>
          <p:cNvPr id="5" name="TextBox 4"/>
          <p:cNvSpPr txBox="1"/>
          <p:nvPr/>
        </p:nvSpPr>
        <p:spPr>
          <a:xfrm>
            <a:off x="2898295" y="1231779"/>
            <a:ext cx="3376437" cy="400110"/>
          </a:xfrm>
          <a:prstGeom prst="rect">
            <a:avLst/>
          </a:prstGeom>
          <a:noFill/>
          <a:ln w="19050">
            <a:solidFill>
              <a:schemeClr val="accent2"/>
            </a:solidFill>
            <a:prstDash val="lgDash"/>
          </a:ln>
        </p:spPr>
        <p:txBody>
          <a:bodyPr wrap="none" rtlCol="0">
            <a:spAutoFit/>
          </a:bodyPr>
          <a:lstStyle/>
          <a:p>
            <a:r>
              <a:rPr lang="en-US" sz="2000" b="1" dirty="0"/>
              <a:t>hdfs dfs –ls /&lt;HDFS directory&gt;</a:t>
            </a:r>
            <a:endParaRPr lang="en-IN" sz="2000" b="1" dirty="0"/>
          </a:p>
        </p:txBody>
      </p:sp>
      <p:pic>
        <p:nvPicPr>
          <p:cNvPr id="3" name="Picture 2"/>
          <p:cNvPicPr>
            <a:picLocks noChangeAspect="1"/>
          </p:cNvPicPr>
          <p:nvPr/>
        </p:nvPicPr>
        <p:blipFill rotWithShape="1">
          <a:blip r:embed="rId3"/>
          <a:srcRect l="23004" t="70796" r="22782" b="15910"/>
          <a:stretch/>
        </p:blipFill>
        <p:spPr>
          <a:xfrm>
            <a:off x="1059543" y="3120571"/>
            <a:ext cx="7053943" cy="972458"/>
          </a:xfrm>
          <a:prstGeom prst="rect">
            <a:avLst/>
          </a:prstGeom>
        </p:spPr>
      </p:pic>
    </p:spTree>
    <p:extLst>
      <p:ext uri="{BB962C8B-B14F-4D97-AF65-F5344CB8AC3E}">
        <p14:creationId xmlns:p14="http://schemas.microsoft.com/office/powerpoint/2010/main" val="2353708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832236"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300" b="1" dirty="0">
                <a:solidFill>
                  <a:schemeClr val="tx1">
                    <a:lumMod val="75000"/>
                    <a:lumOff val="25000"/>
                  </a:schemeClr>
                </a:solidFill>
              </a:rPr>
              <a:t>HDFS Commands: </a:t>
            </a:r>
            <a:r>
              <a:rPr lang="en-GB" altLang="en-US" sz="2300" b="1" dirty="0">
                <a:solidFill>
                  <a:schemeClr val="accent2">
                    <a:lumMod val="60000"/>
                    <a:lumOff val="40000"/>
                  </a:schemeClr>
                </a:solidFill>
              </a:rPr>
              <a:t>Checking the Health of HDFS</a:t>
            </a:r>
            <a:endParaRPr lang="en-US" sz="2300" b="1" dirty="0">
              <a:solidFill>
                <a:schemeClr val="accent2">
                  <a:lumMod val="60000"/>
                  <a:lumOff val="40000"/>
                </a:schemeClr>
              </a:solidFill>
            </a:endParaRPr>
          </a:p>
        </p:txBody>
      </p:sp>
      <p:sp>
        <p:nvSpPr>
          <p:cNvPr id="5" name="TextBox 4"/>
          <p:cNvSpPr txBox="1"/>
          <p:nvPr/>
        </p:nvSpPr>
        <p:spPr>
          <a:xfrm>
            <a:off x="3604965" y="1059170"/>
            <a:ext cx="1280928" cy="400110"/>
          </a:xfrm>
          <a:prstGeom prst="rect">
            <a:avLst/>
          </a:prstGeom>
          <a:noFill/>
          <a:ln w="19050">
            <a:solidFill>
              <a:schemeClr val="accent2"/>
            </a:solidFill>
            <a:prstDash val="lgDash"/>
          </a:ln>
        </p:spPr>
        <p:txBody>
          <a:bodyPr wrap="none" rtlCol="0">
            <a:spAutoFit/>
          </a:bodyPr>
          <a:lstStyle/>
          <a:p>
            <a:pPr algn="ctr"/>
            <a:r>
              <a:rPr lang="en-US" sz="2000" b="1" dirty="0"/>
              <a:t>hdfs fsck /</a:t>
            </a:r>
            <a:endParaRPr lang="en-IN" sz="2000" b="1" dirty="0"/>
          </a:p>
        </p:txBody>
      </p:sp>
      <p:pic>
        <p:nvPicPr>
          <p:cNvPr id="2" name="Picture 1"/>
          <p:cNvPicPr>
            <a:picLocks noChangeAspect="1"/>
          </p:cNvPicPr>
          <p:nvPr/>
        </p:nvPicPr>
        <p:blipFill rotWithShape="1">
          <a:blip r:embed="rId3"/>
          <a:srcRect l="22781" t="18613" r="23116" b="17101"/>
          <a:stretch/>
        </p:blipFill>
        <p:spPr>
          <a:xfrm>
            <a:off x="1814286" y="1595027"/>
            <a:ext cx="4862286" cy="3248208"/>
          </a:xfrm>
          <a:prstGeom prst="rect">
            <a:avLst/>
          </a:prstGeom>
        </p:spPr>
      </p:pic>
    </p:spTree>
    <p:extLst>
      <p:ext uri="{BB962C8B-B14F-4D97-AF65-F5344CB8AC3E}">
        <p14:creationId xmlns:p14="http://schemas.microsoft.com/office/powerpoint/2010/main" val="28136371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472328" y="143207"/>
            <a:ext cx="6492493"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GB" altLang="en-US" sz="2400" b="1" dirty="0">
                <a:solidFill>
                  <a:schemeClr val="tx1">
                    <a:lumMod val="75000"/>
                    <a:lumOff val="25000"/>
                  </a:schemeClr>
                </a:solidFill>
              </a:rPr>
              <a:t>HDFS Commands: </a:t>
            </a:r>
            <a:r>
              <a:rPr lang="en-GB" altLang="en-US" sz="2400" b="1" dirty="0">
                <a:solidFill>
                  <a:schemeClr val="accent2">
                    <a:lumMod val="60000"/>
                    <a:lumOff val="40000"/>
                  </a:schemeClr>
                </a:solidFill>
              </a:rPr>
              <a:t>Listing All Commands</a:t>
            </a:r>
            <a:endParaRPr lang="en-US" sz="2400" b="1" dirty="0">
              <a:solidFill>
                <a:schemeClr val="accent2">
                  <a:lumMod val="60000"/>
                  <a:lumOff val="40000"/>
                </a:schemeClr>
              </a:solidFill>
            </a:endParaRPr>
          </a:p>
        </p:txBody>
      </p:sp>
      <p:sp>
        <p:nvSpPr>
          <p:cNvPr id="5" name="TextBox 4"/>
          <p:cNvSpPr txBox="1"/>
          <p:nvPr/>
        </p:nvSpPr>
        <p:spPr>
          <a:xfrm>
            <a:off x="3648082" y="994920"/>
            <a:ext cx="1623971" cy="400110"/>
          </a:xfrm>
          <a:prstGeom prst="rect">
            <a:avLst/>
          </a:prstGeom>
          <a:noFill/>
          <a:ln w="19050">
            <a:solidFill>
              <a:schemeClr val="accent2"/>
            </a:solidFill>
            <a:prstDash val="lgDash"/>
          </a:ln>
        </p:spPr>
        <p:txBody>
          <a:bodyPr wrap="none" rtlCol="0">
            <a:spAutoFit/>
          </a:bodyPr>
          <a:lstStyle/>
          <a:p>
            <a:r>
              <a:rPr lang="en-US" sz="2000" b="1" dirty="0"/>
              <a:t>hdfs dfs -help</a:t>
            </a:r>
            <a:endParaRPr lang="en-IN" sz="2000" b="1" dirty="0"/>
          </a:p>
        </p:txBody>
      </p:sp>
      <p:pic>
        <p:nvPicPr>
          <p:cNvPr id="2" name="Picture 1"/>
          <p:cNvPicPr>
            <a:picLocks noChangeAspect="1"/>
          </p:cNvPicPr>
          <p:nvPr/>
        </p:nvPicPr>
        <p:blipFill rotWithShape="1">
          <a:blip r:embed="rId3"/>
          <a:srcRect l="23004" t="19407" r="23116" b="17101"/>
          <a:stretch/>
        </p:blipFill>
        <p:spPr>
          <a:xfrm>
            <a:off x="2053286" y="1540173"/>
            <a:ext cx="4985467" cy="3303001"/>
          </a:xfrm>
          <a:prstGeom prst="rect">
            <a:avLst/>
          </a:prstGeom>
        </p:spPr>
      </p:pic>
    </p:spTree>
    <p:extLst>
      <p:ext uri="{BB962C8B-B14F-4D97-AF65-F5344CB8AC3E}">
        <p14:creationId xmlns:p14="http://schemas.microsoft.com/office/powerpoint/2010/main" val="2913891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5 Vs of Big Data: Variety</a:t>
            </a:r>
          </a:p>
        </p:txBody>
      </p:sp>
      <p:sp>
        <p:nvSpPr>
          <p:cNvPr id="12" name="Rectangle 11">
            <a:extLst>
              <a:ext uri="{FF2B5EF4-FFF2-40B4-BE49-F238E27FC236}">
                <a16:creationId xmlns:a16="http://schemas.microsoft.com/office/drawing/2014/main" id="{47320F4D-7DDD-4804-A56D-983C070A5A39}"/>
              </a:ext>
            </a:extLst>
          </p:cNvPr>
          <p:cNvSpPr/>
          <p:nvPr/>
        </p:nvSpPr>
        <p:spPr>
          <a:xfrm>
            <a:off x="579380" y="1878406"/>
            <a:ext cx="4367512" cy="1938992"/>
          </a:xfrm>
          <a:prstGeom prst="rect">
            <a:avLst/>
          </a:prstGeom>
        </p:spPr>
        <p:txBody>
          <a:bodyPr wrap="square">
            <a:spAutoFit/>
          </a:bodyPr>
          <a:lstStyle/>
          <a:p>
            <a:pPr marL="171450" indent="-171450">
              <a:lnSpc>
                <a:spcPct val="200000"/>
              </a:lnSpc>
              <a:buClr>
                <a:srgbClr val="0070C0"/>
              </a:buClr>
              <a:buFont typeface="Arial" panose="020B0604020202020204" pitchFamily="34" charset="0"/>
              <a:buChar char="•"/>
            </a:pPr>
            <a:r>
              <a:rPr lang="en-US" sz="1200" dirty="0"/>
              <a:t>It refers to the nature of data, i.e., whether the data is structured, semi-structured, or unstructured</a:t>
            </a:r>
          </a:p>
          <a:p>
            <a:pPr marL="171450" indent="-171450">
              <a:lnSpc>
                <a:spcPct val="200000"/>
              </a:lnSpc>
              <a:buClr>
                <a:srgbClr val="0070C0"/>
              </a:buClr>
              <a:buFont typeface="Arial" panose="020B0604020202020204" pitchFamily="34" charset="0"/>
              <a:buChar char="•"/>
            </a:pPr>
            <a:r>
              <a:rPr lang="en-US" sz="1200" dirty="0"/>
              <a:t>It also refers to the heterogeneous sources</a:t>
            </a:r>
          </a:p>
          <a:p>
            <a:pPr marL="171450" indent="-171450">
              <a:lnSpc>
                <a:spcPct val="200000"/>
              </a:lnSpc>
              <a:buClr>
                <a:srgbClr val="0070C0"/>
              </a:buClr>
              <a:buFont typeface="Arial" panose="020B0604020202020204" pitchFamily="34" charset="0"/>
              <a:buChar char="•"/>
            </a:pPr>
            <a:r>
              <a:rPr lang="en-US" sz="1200" dirty="0"/>
              <a:t>Variety is basically the arrival of data from various new sources both inside and outside of an enterprise </a:t>
            </a:r>
            <a:endParaRPr lang="en-US" sz="1200" b="1" dirty="0"/>
          </a:p>
        </p:txBody>
      </p:sp>
      <p:grpSp>
        <p:nvGrpSpPr>
          <p:cNvPr id="2" name="Group 1"/>
          <p:cNvGrpSpPr/>
          <p:nvPr/>
        </p:nvGrpSpPr>
        <p:grpSpPr>
          <a:xfrm>
            <a:off x="3225190" y="776956"/>
            <a:ext cx="7358400" cy="4141892"/>
            <a:chOff x="3225190" y="776956"/>
            <a:chExt cx="7358400" cy="4141892"/>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5190" y="776956"/>
              <a:ext cx="7358400" cy="4141892"/>
            </a:xfrm>
            <a:prstGeom prst="rect">
              <a:avLst/>
            </a:prstGeom>
          </p:spPr>
        </p:pic>
        <p:sp>
          <p:nvSpPr>
            <p:cNvPr id="8" name="Oval 7"/>
            <p:cNvSpPr/>
            <p:nvPr/>
          </p:nvSpPr>
          <p:spPr>
            <a:xfrm>
              <a:off x="6092699" y="2079090"/>
              <a:ext cx="1643974" cy="163424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 Vs </a:t>
              </a:r>
            </a:p>
            <a:p>
              <a:pPr algn="ctr"/>
              <a:r>
                <a:rPr lang="en-US" sz="2200" dirty="0">
                  <a:solidFill>
                    <a:schemeClr val="tx1"/>
                  </a:solidFill>
                </a:rPr>
                <a:t>of</a:t>
              </a:r>
              <a:r>
                <a:rPr lang="en-US" sz="2200" b="1" dirty="0">
                  <a:solidFill>
                    <a:schemeClr val="tx1"/>
                  </a:solidFill>
                </a:rPr>
                <a:t> </a:t>
              </a:r>
            </a:p>
            <a:p>
              <a:pPr algn="ctr"/>
              <a:r>
                <a:rPr lang="en-US" sz="2200" b="1" dirty="0">
                  <a:solidFill>
                    <a:schemeClr val="tx1"/>
                  </a:solidFill>
                </a:rPr>
                <a:t>Big Data</a:t>
              </a:r>
            </a:p>
          </p:txBody>
        </p:sp>
      </p:grpSp>
    </p:spTree>
    <p:extLst>
      <p:ext uri="{BB962C8B-B14F-4D97-AF65-F5344CB8AC3E}">
        <p14:creationId xmlns:p14="http://schemas.microsoft.com/office/powerpoint/2010/main" val="2317457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B39490F-EE84-40CE-BCEC-6DE522862CF1}"/>
              </a:ext>
            </a:extLst>
          </p:cNvPr>
          <p:cNvCxnSpPr>
            <a:cxnSpLocks/>
          </p:cNvCxnSpPr>
          <p:nvPr/>
        </p:nvCxnSpPr>
        <p:spPr>
          <a:xfrm>
            <a:off x="287079" y="737255"/>
            <a:ext cx="67516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D934BE-223A-4BFF-8825-C4F6AE1CB710}"/>
              </a:ext>
            </a:extLst>
          </p:cNvPr>
          <p:cNvCxnSpPr>
            <a:cxnSpLocks/>
          </p:cNvCxnSpPr>
          <p:nvPr/>
        </p:nvCxnSpPr>
        <p:spPr>
          <a:xfrm>
            <a:off x="7038753" y="737255"/>
            <a:ext cx="265811" cy="0"/>
          </a:xfrm>
          <a:prstGeom prst="line">
            <a:avLst/>
          </a:prstGeom>
          <a:ln w="38100">
            <a:solidFill>
              <a:srgbClr val="827CA8"/>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7A413D2-1870-47E0-A24F-010E8806E4E9}"/>
              </a:ext>
            </a:extLst>
          </p:cNvPr>
          <p:cNvSpPr txBox="1">
            <a:spLocks/>
          </p:cNvSpPr>
          <p:nvPr/>
        </p:nvSpPr>
        <p:spPr>
          <a:xfrm>
            <a:off x="389148" y="120600"/>
            <a:ext cx="6649605" cy="576956"/>
          </a:xfrm>
          <a:prstGeom prst="rect">
            <a:avLst/>
          </a:prstGeom>
        </p:spPr>
        <p:txBody>
          <a:bodyPr lIns="0" anchor="ctr"/>
          <a:lstStyle>
            <a:lvl1pPr marL="0" indent="0" algn="l" defTabSz="914400" rtl="0" eaLnBrk="1" latinLnBrk="0" hangingPunct="1">
              <a:lnSpc>
                <a:spcPct val="90000"/>
              </a:lnSpc>
              <a:spcBef>
                <a:spcPts val="1000"/>
              </a:spcBef>
              <a:buFont typeface="Arial"/>
              <a:buNone/>
              <a:defRPr sz="4000" b="0" i="0" kern="1200">
                <a:solidFill>
                  <a:schemeClr val="tx1">
                    <a:lumMod val="50000"/>
                    <a:lumOff val="50000"/>
                  </a:schemeClr>
                </a:solidFill>
                <a:latin typeface="Raleway Light" charset="0"/>
                <a:ea typeface="Raleway Light" charset="0"/>
                <a:cs typeface="Raleway Light" charset="0"/>
              </a:defRPr>
            </a:lvl1pPr>
            <a:lvl2pPr marL="4572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2pPr>
            <a:lvl3pPr marL="9144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3pPr>
            <a:lvl4pPr marL="13716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4pPr>
            <a:lvl5pPr marL="1828800" indent="0" algn="l" defTabSz="914400" rtl="0" eaLnBrk="1" latinLnBrk="0" hangingPunct="1">
              <a:lnSpc>
                <a:spcPct val="90000"/>
              </a:lnSpc>
              <a:spcBef>
                <a:spcPts val="500"/>
              </a:spcBef>
              <a:buFont typeface="Arial"/>
              <a:buNone/>
              <a:defRPr sz="4000" b="0" i="0" kern="1200">
                <a:solidFill>
                  <a:schemeClr val="tx1"/>
                </a:solidFill>
                <a:latin typeface="Raleway Light" charset="0"/>
                <a:ea typeface="Raleway Light" charset="0"/>
                <a:cs typeface="Raleway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dirty="0">
                <a:solidFill>
                  <a:schemeClr val="tx1">
                    <a:lumMod val="75000"/>
                    <a:lumOff val="25000"/>
                  </a:schemeClr>
                </a:solidFill>
              </a:rPr>
              <a:t>5 Vs of Big Data: Veracity </a:t>
            </a:r>
          </a:p>
        </p:txBody>
      </p:sp>
      <p:sp>
        <p:nvSpPr>
          <p:cNvPr id="12" name="Rectangle 11">
            <a:extLst>
              <a:ext uri="{FF2B5EF4-FFF2-40B4-BE49-F238E27FC236}">
                <a16:creationId xmlns:a16="http://schemas.microsoft.com/office/drawing/2014/main" id="{47320F4D-7DDD-4804-A56D-983C070A5A39}"/>
              </a:ext>
            </a:extLst>
          </p:cNvPr>
          <p:cNvSpPr/>
          <p:nvPr/>
        </p:nvSpPr>
        <p:spPr>
          <a:xfrm>
            <a:off x="389148" y="1868109"/>
            <a:ext cx="4170742" cy="1938992"/>
          </a:xfrm>
          <a:prstGeom prst="rect">
            <a:avLst/>
          </a:prstGeom>
        </p:spPr>
        <p:txBody>
          <a:bodyPr wrap="square">
            <a:spAutoFit/>
          </a:bodyPr>
          <a:lstStyle/>
          <a:p>
            <a:pPr marL="171450" indent="-171450">
              <a:lnSpc>
                <a:spcPct val="200000"/>
              </a:lnSpc>
              <a:buClr>
                <a:srgbClr val="0070C0"/>
              </a:buClr>
              <a:buFont typeface="Arial" panose="020B0604020202020204" pitchFamily="34" charset="0"/>
              <a:buChar char="•"/>
            </a:pPr>
            <a:r>
              <a:rPr lang="en-US" sz="1200" dirty="0"/>
              <a:t>It refers to the inconsistencies and uncertainties in data</a:t>
            </a:r>
          </a:p>
          <a:p>
            <a:pPr marL="171450" indent="-171450">
              <a:lnSpc>
                <a:spcPct val="200000"/>
              </a:lnSpc>
              <a:buClr>
                <a:srgbClr val="0070C0"/>
              </a:buClr>
              <a:buFont typeface="Arial" panose="020B0604020202020204" pitchFamily="34" charset="0"/>
              <a:buChar char="•"/>
            </a:pPr>
            <a:r>
              <a:rPr lang="en-US" sz="1200" dirty="0"/>
              <a:t>Data can sometimes get messy; hence, quality and accuracy of the data are difficult to control</a:t>
            </a:r>
          </a:p>
          <a:p>
            <a:pPr marL="171450" indent="-171450">
              <a:lnSpc>
                <a:spcPct val="200000"/>
              </a:lnSpc>
              <a:buClr>
                <a:srgbClr val="0070C0"/>
              </a:buClr>
              <a:buFont typeface="Arial" panose="020B0604020202020204" pitchFamily="34" charset="0"/>
              <a:buChar char="•"/>
            </a:pPr>
            <a:r>
              <a:rPr lang="en-US" sz="1200" dirty="0"/>
              <a:t>Data in bulk can create confusion; whereas, less amount of data can convey half or incomplete information</a:t>
            </a:r>
            <a:endParaRPr lang="en-US" sz="1200" b="1" dirty="0"/>
          </a:p>
        </p:txBody>
      </p:sp>
      <p:grpSp>
        <p:nvGrpSpPr>
          <p:cNvPr id="2" name="Group 1"/>
          <p:cNvGrpSpPr/>
          <p:nvPr/>
        </p:nvGrpSpPr>
        <p:grpSpPr>
          <a:xfrm>
            <a:off x="3225190" y="764862"/>
            <a:ext cx="7358400" cy="4145487"/>
            <a:chOff x="3225190" y="764862"/>
            <a:chExt cx="7358400" cy="4145487"/>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5190" y="764862"/>
              <a:ext cx="7358400" cy="4145487"/>
            </a:xfrm>
            <a:prstGeom prst="rect">
              <a:avLst/>
            </a:prstGeom>
          </p:spPr>
        </p:pic>
        <p:sp>
          <p:nvSpPr>
            <p:cNvPr id="8" name="Oval 7"/>
            <p:cNvSpPr/>
            <p:nvPr/>
          </p:nvSpPr>
          <p:spPr>
            <a:xfrm>
              <a:off x="6092699" y="2079090"/>
              <a:ext cx="1643974" cy="163424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 Vs </a:t>
              </a:r>
            </a:p>
            <a:p>
              <a:pPr algn="ctr"/>
              <a:r>
                <a:rPr lang="en-US" sz="2200" dirty="0">
                  <a:solidFill>
                    <a:schemeClr val="tx1"/>
                  </a:solidFill>
                </a:rPr>
                <a:t>of</a:t>
              </a:r>
              <a:r>
                <a:rPr lang="en-US" sz="2200" b="1" dirty="0">
                  <a:solidFill>
                    <a:schemeClr val="tx1"/>
                  </a:solidFill>
                </a:rPr>
                <a:t> </a:t>
              </a:r>
            </a:p>
            <a:p>
              <a:pPr algn="ctr"/>
              <a:r>
                <a:rPr lang="en-US" sz="2200" b="1" dirty="0">
                  <a:solidFill>
                    <a:schemeClr val="tx1"/>
                  </a:solidFill>
                </a:rPr>
                <a:t>Big Data</a:t>
              </a:r>
            </a:p>
          </p:txBody>
        </p:sp>
      </p:grpSp>
    </p:spTree>
    <p:extLst>
      <p:ext uri="{BB962C8B-B14F-4D97-AF65-F5344CB8AC3E}">
        <p14:creationId xmlns:p14="http://schemas.microsoft.com/office/powerpoint/2010/main" val="3606024884"/>
      </p:ext>
    </p:extLst>
  </p:cSld>
  <p:clrMapOvr>
    <a:masterClrMapping/>
  </p:clrMapOvr>
</p:sld>
</file>

<file path=ppt/theme/theme1.xml><?xml version="1.0" encoding="utf-8"?>
<a:theme xmlns:a="http://schemas.openxmlformats.org/drawingml/2006/main" name="Diseño personalizado">
  <a:themeElements>
    <a:clrScheme name="Custom 12">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323232"/>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iseño personalizado">
  <a:themeElements>
    <a:clrScheme name="Custom 4">
      <a:dk1>
        <a:sysClr val="windowText" lastClr="000000"/>
      </a:dk1>
      <a:lt1>
        <a:sysClr val="window" lastClr="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29521</TotalTime>
  <Words>3342</Words>
  <Application>Microsoft Office PowerPoint</Application>
  <PresentationFormat>On-screen Show (16:9)</PresentationFormat>
  <Paragraphs>523</Paragraphs>
  <Slides>73</Slides>
  <Notes>55</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73</vt:i4>
      </vt:variant>
    </vt:vector>
  </HeadingPairs>
  <TitlesOfParts>
    <vt:vector size="88" baseType="lpstr">
      <vt:lpstr>Arial</vt:lpstr>
      <vt:lpstr>Calibri</vt:lpstr>
      <vt:lpstr>Calibri Light</vt:lpstr>
      <vt:lpstr>FontAwesome</vt:lpstr>
      <vt:lpstr>Helvetica</vt:lpstr>
      <vt:lpstr>Lato</vt:lpstr>
      <vt:lpstr>Lato Regular</vt:lpstr>
      <vt:lpstr>open sans</vt:lpstr>
      <vt:lpstr>Raleway</vt:lpstr>
      <vt:lpstr>Raleway Black</vt:lpstr>
      <vt:lpstr>Raleway Light</vt:lpstr>
      <vt:lpstr>Trebuchet MS</vt:lpstr>
      <vt:lpstr>Diseño personalizado</vt:lpstr>
      <vt:lpstr>1_Diseño personalizado</vt:lpstr>
      <vt:lpstr>2_Diseño personalizado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richa goal</dc:creator>
  <cp:lastModifiedBy>Raghu Raman Bhattathirippad</cp:lastModifiedBy>
  <cp:revision>1547</cp:revision>
  <dcterms:created xsi:type="dcterms:W3CDTF">2016-05-27T21:17:44Z</dcterms:created>
  <dcterms:modified xsi:type="dcterms:W3CDTF">2022-01-21T12:31:02Z</dcterms:modified>
</cp:coreProperties>
</file>